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76" r:id="rId2"/>
    <p:sldId id="284" r:id="rId3"/>
    <p:sldId id="277" r:id="rId4"/>
    <p:sldId id="285" r:id="rId5"/>
    <p:sldId id="278" r:id="rId6"/>
    <p:sldId id="286" r:id="rId7"/>
    <p:sldId id="261" r:id="rId8"/>
    <p:sldId id="287" r:id="rId9"/>
    <p:sldId id="272" r:id="rId10"/>
    <p:sldId id="288" r:id="rId11"/>
    <p:sldId id="295" r:id="rId12"/>
    <p:sldId id="298" r:id="rId13"/>
    <p:sldId id="299" r:id="rId14"/>
    <p:sldId id="300" r:id="rId15"/>
    <p:sldId id="301" r:id="rId16"/>
    <p:sldId id="296" r:id="rId17"/>
    <p:sldId id="297" r:id="rId18"/>
    <p:sldId id="289" r:id="rId19"/>
    <p:sldId id="290" r:id="rId20"/>
    <p:sldId id="291" r:id="rId21"/>
    <p:sldId id="310" r:id="rId22"/>
    <p:sldId id="311" r:id="rId23"/>
    <p:sldId id="312" r:id="rId24"/>
    <p:sldId id="313" r:id="rId25"/>
    <p:sldId id="292" r:id="rId26"/>
    <p:sldId id="302" r:id="rId27"/>
    <p:sldId id="303" r:id="rId28"/>
    <p:sldId id="304" r:id="rId29"/>
    <p:sldId id="314" r:id="rId30"/>
    <p:sldId id="294" r:id="rId31"/>
    <p:sldId id="317" r:id="rId32"/>
    <p:sldId id="308" r:id="rId33"/>
    <p:sldId id="315" r:id="rId34"/>
    <p:sldId id="316" r:id="rId35"/>
    <p:sldId id="318" r:id="rId36"/>
    <p:sldId id="309" r:id="rId37"/>
    <p:sldId id="293" r:id="rId38"/>
    <p:sldId id="305" r:id="rId39"/>
    <p:sldId id="306" r:id="rId40"/>
    <p:sldId id="307" r:id="rId41"/>
    <p:sldId id="279" r:id="rId42"/>
    <p:sldId id="320" r:id="rId43"/>
    <p:sldId id="319" r:id="rId44"/>
    <p:sldId id="280" r:id="rId45"/>
    <p:sldId id="281" r:id="rId46"/>
    <p:sldId id="282" r:id="rId47"/>
    <p:sldId id="283"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18" autoAdjust="0"/>
  </p:normalViewPr>
  <p:slideViewPr>
    <p:cSldViewPr snapToGrid="0">
      <p:cViewPr varScale="1">
        <p:scale>
          <a:sx n="95" d="100"/>
          <a:sy n="95" d="100"/>
        </p:scale>
        <p:origin x="11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09BCA-1B17-4FA2-96C9-848F2844FDAA}" type="datetimeFigureOut">
              <a:rPr lang="zh-CN" altLang="en-US" smtClean="0"/>
              <a:t>2023/9/4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2F9DD-3F31-47A5-9C87-4ACB4F2FE1D1}" type="slidenum">
              <a:rPr lang="zh-CN" altLang="en-US" smtClean="0"/>
              <a:t>‹#›</a:t>
            </a:fld>
            <a:endParaRPr lang="zh-CN" altLang="en-US"/>
          </a:p>
        </p:txBody>
      </p:sp>
    </p:spTree>
    <p:extLst>
      <p:ext uri="{BB962C8B-B14F-4D97-AF65-F5344CB8AC3E}">
        <p14:creationId xmlns:p14="http://schemas.microsoft.com/office/powerpoint/2010/main" val="24361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消融实验</a:t>
            </a:r>
          </a:p>
        </p:txBody>
      </p:sp>
      <p:sp>
        <p:nvSpPr>
          <p:cNvPr id="4" name="灯片编号占位符 3"/>
          <p:cNvSpPr>
            <a:spLocks noGrp="1"/>
          </p:cNvSpPr>
          <p:nvPr>
            <p:ph type="sldNum" sz="quarter" idx="5"/>
          </p:nvPr>
        </p:nvSpPr>
        <p:spPr/>
        <p:txBody>
          <a:bodyPr/>
          <a:lstStyle/>
          <a:p>
            <a:fld id="{037D1183-7296-47A3-A4BD-17AC4AC32C25}" type="slidenum">
              <a:rPr lang="zh-CN" altLang="en-US" smtClean="0"/>
              <a:t>7</a:t>
            </a:fld>
            <a:endParaRPr lang="zh-CN" altLang="en-US"/>
          </a:p>
        </p:txBody>
      </p:sp>
    </p:spTree>
    <p:extLst>
      <p:ext uri="{BB962C8B-B14F-4D97-AF65-F5344CB8AC3E}">
        <p14:creationId xmlns:p14="http://schemas.microsoft.com/office/powerpoint/2010/main" val="2429884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18</a:t>
            </a:fld>
            <a:endParaRPr lang="zh-CN" altLang="en-US"/>
          </a:p>
        </p:txBody>
      </p:sp>
    </p:spTree>
    <p:extLst>
      <p:ext uri="{BB962C8B-B14F-4D97-AF65-F5344CB8AC3E}">
        <p14:creationId xmlns:p14="http://schemas.microsoft.com/office/powerpoint/2010/main" val="3377695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首先，为每一帧随机初始化一个噪声，然后计算相邻帧像素上的差值</a:t>
            </a:r>
            <a:endParaRPr lang="en-US" altLang="zh-CN" dirty="0"/>
          </a:p>
          <a:p>
            <a:r>
              <a:rPr lang="zh-CN" altLang="en-US" dirty="0"/>
              <a:t>静态区域拥有相同的噪声，动态区域是不同的噪声；通过设定阈值来调节平滑度</a:t>
            </a:r>
            <a:endParaRPr lang="en-US" altLang="zh-CN" dirty="0"/>
          </a:p>
          <a:p>
            <a:r>
              <a:rPr lang="zh-CN" altLang="en-US" b="0" i="0" dirty="0">
                <a:solidFill>
                  <a:srgbClr val="000000"/>
                </a:solidFill>
                <a:effectLst/>
                <a:latin typeface="微软雅黑" panose="020B0503020204020204" pitchFamily="34" charset="-122"/>
                <a:ea typeface="微软雅黑" panose="020B0503020204020204" pitchFamily="34" charset="-122"/>
              </a:rPr>
              <a:t>如果阈值设置为</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，则所有帧的噪声都是相同的，这可能会导致伪影。如果阈值设置为零，则每帧的噪声都是独立采样的，这可能会导致闪烁。</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21</a:t>
            </a:fld>
            <a:endParaRPr lang="zh-CN" altLang="en-US"/>
          </a:p>
        </p:txBody>
      </p:sp>
    </p:spTree>
    <p:extLst>
      <p:ext uri="{BB962C8B-B14F-4D97-AF65-F5344CB8AC3E}">
        <p14:creationId xmlns:p14="http://schemas.microsoft.com/office/powerpoint/2010/main" val="249615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does not require a heavy pre-processing stage nor a per-video or per-edit finetuning strategy.</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34</a:t>
            </a:fld>
            <a:endParaRPr lang="zh-CN" altLang="en-US"/>
          </a:p>
        </p:txBody>
      </p:sp>
    </p:spTree>
    <p:extLst>
      <p:ext uri="{BB962C8B-B14F-4D97-AF65-F5344CB8AC3E}">
        <p14:creationId xmlns:p14="http://schemas.microsoft.com/office/powerpoint/2010/main" val="3115621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2F8D4-D65D-1E41-7969-1E40363D0B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7C59F-5FCD-6E25-DE75-C9B7173D53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AC12D9-A684-3E33-9BCE-26319113F2FC}"/>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5" name="页脚占位符 4">
            <a:extLst>
              <a:ext uri="{FF2B5EF4-FFF2-40B4-BE49-F238E27FC236}">
                <a16:creationId xmlns:a16="http://schemas.microsoft.com/office/drawing/2014/main" id="{E8DA2202-0CC0-A351-5151-0C5A50FB8F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D3660D-D428-0469-8280-77DA906E20B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626778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F58B0-7A63-CF86-912D-0CB2FAD7E5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231756-A094-048A-AEA6-157DEE5661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B82AF4-75DC-1324-D5D4-ED1D20233544}"/>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5" name="页脚占位符 4">
            <a:extLst>
              <a:ext uri="{FF2B5EF4-FFF2-40B4-BE49-F238E27FC236}">
                <a16:creationId xmlns:a16="http://schemas.microsoft.com/office/drawing/2014/main" id="{7D22AEB8-9473-215B-1EB6-BC1DEFB19B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37D8DD-B295-EBEB-4102-E55A5A18EA44}"/>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469096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B9C239-666E-95E1-0FE2-4521DE450B1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96C1BC7-9966-4F90-7A4A-C7CF935F8BC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681D10-7180-8E08-83CF-57F9451BE0FD}"/>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5" name="页脚占位符 4">
            <a:extLst>
              <a:ext uri="{FF2B5EF4-FFF2-40B4-BE49-F238E27FC236}">
                <a16:creationId xmlns:a16="http://schemas.microsoft.com/office/drawing/2014/main" id="{9753A854-D401-996F-686F-AD3405F9FA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B5914-94C2-33B1-8080-4CC1E5E17CD1}"/>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416421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A74A8-F951-EA03-9432-B1B6FE2342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95E5ED-E606-A851-FC65-D6FD94C593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FC7779-2E45-E04D-2397-40F0272B4C70}"/>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5" name="页脚占位符 4">
            <a:extLst>
              <a:ext uri="{FF2B5EF4-FFF2-40B4-BE49-F238E27FC236}">
                <a16:creationId xmlns:a16="http://schemas.microsoft.com/office/drawing/2014/main" id="{B3E976E6-5CA0-9EC3-708C-B96805B58B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A154DE-9FB2-5565-F83D-7E493963194B}"/>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30274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518E4-0852-2BC4-67EA-2F468C7ABC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2358081-74A2-13E1-B978-EC7630964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F8A067-A1E4-9BCD-E830-AD7475E8FA4B}"/>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5" name="页脚占位符 4">
            <a:extLst>
              <a:ext uri="{FF2B5EF4-FFF2-40B4-BE49-F238E27FC236}">
                <a16:creationId xmlns:a16="http://schemas.microsoft.com/office/drawing/2014/main" id="{99AC40FA-799A-E2D0-9DBC-5A5E1F6A38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07E3E9-4500-FD1F-4B03-5604C4BDAB88}"/>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88882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F2730-CC92-D14C-8ABE-565517B636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7316F7-DED4-C581-2D3E-A9D6FFEAC3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A899C50-2FD6-75FB-4E9B-16DEA501789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157CB3C-1B0E-941B-7313-50BC06A53610}"/>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6" name="页脚占位符 5">
            <a:extLst>
              <a:ext uri="{FF2B5EF4-FFF2-40B4-BE49-F238E27FC236}">
                <a16:creationId xmlns:a16="http://schemas.microsoft.com/office/drawing/2014/main" id="{F7237A54-7AEE-350C-9439-027D104D5D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192B9B-21C3-D9C8-77F5-8155C694AF8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415194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91279-F4CC-E292-6879-C5601C9088B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0480FE-9167-6208-ABE6-6EC71785C0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8D713F2-47F3-1C20-7C07-109B1CD4CC8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5525B9-931B-D22C-C001-9353EA8E96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1A5F58-1287-2A79-D870-F0D7CE3DBC1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AE6560-90A8-B1B5-61DB-19127E539C1D}"/>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8" name="页脚占位符 7">
            <a:extLst>
              <a:ext uri="{FF2B5EF4-FFF2-40B4-BE49-F238E27FC236}">
                <a16:creationId xmlns:a16="http://schemas.microsoft.com/office/drawing/2014/main" id="{AD7D1708-6A1A-C77A-D781-6392931D39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20FC6E-FE12-D0B8-372A-FAD988D454F4}"/>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380942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6F00B9-FFAA-C8BE-FBF0-B36A5D19F7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58D75A-CD62-662D-0D76-20D161CE96D1}"/>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4" name="页脚占位符 3">
            <a:extLst>
              <a:ext uri="{FF2B5EF4-FFF2-40B4-BE49-F238E27FC236}">
                <a16:creationId xmlns:a16="http://schemas.microsoft.com/office/drawing/2014/main" id="{48754994-E25D-9E7A-DD2D-B36EB43D80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637D71B-6D25-346E-08DE-1DECD920E61C}"/>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34921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950A90-2A32-C91E-D23D-A532CAF4528A}"/>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3" name="页脚占位符 2">
            <a:extLst>
              <a:ext uri="{FF2B5EF4-FFF2-40B4-BE49-F238E27FC236}">
                <a16:creationId xmlns:a16="http://schemas.microsoft.com/office/drawing/2014/main" id="{F3000682-4715-9041-8BE2-20658296552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A5E1CC-90A7-0389-9777-0D0FD76C6BC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34096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C01B8-EBA6-A543-358A-FD25125E07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6F1B62-7263-F890-13EA-EAB7FE5321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9EEB972-17C2-0E17-9A8B-44DA938D8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F77BFB-8ED5-7C02-30A2-F512C9E0F909}"/>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6" name="页脚占位符 5">
            <a:extLst>
              <a:ext uri="{FF2B5EF4-FFF2-40B4-BE49-F238E27FC236}">
                <a16:creationId xmlns:a16="http://schemas.microsoft.com/office/drawing/2014/main" id="{26510DF3-69D0-8F5C-83A1-9C2CB28C1A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CEB038-780C-0CC5-6E78-E8F5EA40039A}"/>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7439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9D3B0-E53B-BBA5-A371-380D5A75B4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BAF988-100D-B541-0CB2-153C018DD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8938B36-81DB-2CE0-A67B-64CB14911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51613E2-814B-91AD-4FDF-A76C970AB0F2}"/>
              </a:ext>
            </a:extLst>
          </p:cNvPr>
          <p:cNvSpPr>
            <a:spLocks noGrp="1"/>
          </p:cNvSpPr>
          <p:nvPr>
            <p:ph type="dt" sz="half" idx="10"/>
          </p:nvPr>
        </p:nvSpPr>
        <p:spPr/>
        <p:txBody>
          <a:bodyPr/>
          <a:lstStyle/>
          <a:p>
            <a:fld id="{E99F7695-0644-4D34-B75C-72AC2E9F923B}" type="datetimeFigureOut">
              <a:rPr lang="zh-CN" altLang="en-US" smtClean="0"/>
              <a:t>2023/9/4</a:t>
            </a:fld>
            <a:endParaRPr lang="zh-CN" altLang="en-US"/>
          </a:p>
        </p:txBody>
      </p:sp>
      <p:sp>
        <p:nvSpPr>
          <p:cNvPr id="6" name="页脚占位符 5">
            <a:extLst>
              <a:ext uri="{FF2B5EF4-FFF2-40B4-BE49-F238E27FC236}">
                <a16:creationId xmlns:a16="http://schemas.microsoft.com/office/drawing/2014/main" id="{D3B6E8EC-270A-53B2-5CA7-AFB6D3DF89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0E0C77-1806-78DE-57E2-BF9E34AC1B9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89881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838F94-80C3-A251-F3BF-30565B132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DCB583D-38E5-738A-ACAC-272D94E27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91C2A5-08FE-0726-E73E-FDCD85C18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F7695-0644-4D34-B75C-72AC2E9F923B}" type="datetimeFigureOut">
              <a:rPr lang="zh-CN" altLang="en-US" smtClean="0"/>
              <a:t>2023/9/4</a:t>
            </a:fld>
            <a:endParaRPr lang="zh-CN" altLang="en-US"/>
          </a:p>
        </p:txBody>
      </p:sp>
      <p:sp>
        <p:nvSpPr>
          <p:cNvPr id="5" name="页脚占位符 4">
            <a:extLst>
              <a:ext uri="{FF2B5EF4-FFF2-40B4-BE49-F238E27FC236}">
                <a16:creationId xmlns:a16="http://schemas.microsoft.com/office/drawing/2014/main" id="{F10484E5-FAC7-5153-1D2A-7F5188E6A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5DBD73-96A3-96C9-F3D6-50B2D75402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017889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hyperlink" Target="https://anonymous-31415926.github.io/" TargetMode="External"/><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900367-6B11-DA9B-79EE-EA69951232FB}"/>
              </a:ext>
            </a:extLst>
          </p:cNvPr>
          <p:cNvSpPr txBox="1"/>
          <p:nvPr/>
        </p:nvSpPr>
        <p:spPr>
          <a:xfrm>
            <a:off x="2025686" y="2782669"/>
            <a:ext cx="9294725" cy="646331"/>
          </a:xfrm>
          <a:prstGeom prst="rect">
            <a:avLst/>
          </a:prstGeom>
          <a:noFill/>
        </p:spPr>
        <p:txBody>
          <a:bodyPr wrap="square">
            <a:spAutoFit/>
          </a:bodyPr>
          <a:lstStyle/>
          <a:p>
            <a:r>
              <a:rPr lang="en-US" altLang="zh-CN" sz="3600" dirty="0">
                <a:latin typeface="Times New Roman" panose="02020603050405020304" pitchFamily="18" charset="0"/>
                <a:cs typeface="Times New Roman" panose="02020603050405020304" pitchFamily="18" charset="0"/>
              </a:rPr>
              <a:t>Diffusion Models for Images &amp; Videos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48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E1E8405-0D9E-8850-AC7A-33A30E236EC0}"/>
              </a:ext>
            </a:extLst>
          </p:cNvPr>
          <p:cNvPicPr>
            <a:picLocks noChangeAspect="1"/>
          </p:cNvPicPr>
          <p:nvPr/>
        </p:nvPicPr>
        <p:blipFill>
          <a:blip r:embed="rId2"/>
          <a:stretch>
            <a:fillRect/>
          </a:stretch>
        </p:blipFill>
        <p:spPr>
          <a:xfrm>
            <a:off x="751473" y="1414462"/>
            <a:ext cx="10496550" cy="4029075"/>
          </a:xfrm>
          <a:prstGeom prst="rect">
            <a:avLst/>
          </a:prstGeom>
        </p:spPr>
      </p:pic>
    </p:spTree>
    <p:extLst>
      <p:ext uri="{BB962C8B-B14F-4D97-AF65-F5344CB8AC3E}">
        <p14:creationId xmlns:p14="http://schemas.microsoft.com/office/powerpoint/2010/main" val="35107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3C2A335-BA5F-4DB1-995D-DC6BAED594ED}"/>
              </a:ext>
            </a:extLst>
          </p:cNvPr>
          <p:cNvSpPr/>
          <p:nvPr/>
        </p:nvSpPr>
        <p:spPr>
          <a:xfrm>
            <a:off x="442274" y="5044122"/>
            <a:ext cx="4844596"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Image Editing：</a:t>
            </a:r>
            <a:r>
              <a:rPr lang="en-US" altLang="zh-CN" sz="2000" dirty="0">
                <a:latin typeface="Times New Roman" panose="02020603050405020304" pitchFamily="18" charset="0"/>
                <a:cs typeface="Times New Roman" panose="02020603050405020304" pitchFamily="18" charset="0"/>
              </a:rPr>
              <a:t>temporally-consistent results</a:t>
            </a:r>
            <a:endParaRPr lang="zh-CN" altLang="en-US"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80550C7-FEDE-41C9-A685-996497984BA3}"/>
              </a:ext>
            </a:extLst>
          </p:cNvPr>
          <p:cNvSpPr/>
          <p:nvPr/>
        </p:nvSpPr>
        <p:spPr>
          <a:xfrm>
            <a:off x="442274" y="4265253"/>
            <a:ext cx="2858090"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Tune-A-Video：</a:t>
            </a:r>
            <a:r>
              <a:rPr lang="en-US" altLang="zh-CN" sz="2000" dirty="0">
                <a:latin typeface="Times New Roman" panose="02020603050405020304" pitchFamily="18" charset="0"/>
                <a:cs typeface="Times New Roman" panose="02020603050405020304" pitchFamily="18" charset="0"/>
              </a:rPr>
              <a:t>zero shot</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F7CE3DC-2E92-4B81-90FB-D5BAF9D5F1C8}"/>
              </a:ext>
            </a:extLst>
          </p:cNvPr>
          <p:cNvPicPr>
            <a:picLocks noChangeAspect="1"/>
          </p:cNvPicPr>
          <p:nvPr/>
        </p:nvPicPr>
        <p:blipFill>
          <a:blip r:embed="rId2"/>
          <a:stretch>
            <a:fillRect/>
          </a:stretch>
        </p:blipFill>
        <p:spPr>
          <a:xfrm>
            <a:off x="4078437" y="1256750"/>
            <a:ext cx="7506884" cy="3503675"/>
          </a:xfrm>
          <a:prstGeom prst="rect">
            <a:avLst/>
          </a:prstGeom>
        </p:spPr>
      </p:pic>
    </p:spTree>
    <p:extLst>
      <p:ext uri="{BB962C8B-B14F-4D97-AF65-F5344CB8AC3E}">
        <p14:creationId xmlns:p14="http://schemas.microsoft.com/office/powerpoint/2010/main" val="2176207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D6C38BC-6E67-4277-9B2D-80FB485E0EF8}"/>
              </a:ext>
            </a:extLst>
          </p:cNvPr>
          <p:cNvPicPr>
            <a:picLocks noChangeAspect="1"/>
          </p:cNvPicPr>
          <p:nvPr/>
        </p:nvPicPr>
        <p:blipFill>
          <a:blip r:embed="rId2"/>
          <a:stretch>
            <a:fillRect/>
          </a:stretch>
        </p:blipFill>
        <p:spPr>
          <a:xfrm>
            <a:off x="1260627" y="973052"/>
            <a:ext cx="9161757" cy="3380723"/>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D22780BF-907F-4947-8598-E4AC90A13995}"/>
              </a:ext>
            </a:extLst>
          </p:cNvPr>
          <p:cNvPicPr>
            <a:picLocks noChangeAspect="1"/>
          </p:cNvPicPr>
          <p:nvPr/>
        </p:nvPicPr>
        <p:blipFill>
          <a:blip r:embed="rId3"/>
          <a:stretch>
            <a:fillRect/>
          </a:stretch>
        </p:blipFill>
        <p:spPr>
          <a:xfrm>
            <a:off x="1971148" y="4679946"/>
            <a:ext cx="5676190" cy="1666667"/>
          </a:xfrm>
          <a:prstGeom prst="rect">
            <a:avLst/>
          </a:prstGeom>
        </p:spPr>
      </p:pic>
    </p:spTree>
    <p:extLst>
      <p:ext uri="{BB962C8B-B14F-4D97-AF65-F5344CB8AC3E}">
        <p14:creationId xmlns:p14="http://schemas.microsoft.com/office/powerpoint/2010/main" val="195724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89C8201-6F16-4A42-8B93-6CCDCD02C96B}"/>
              </a:ext>
            </a:extLst>
          </p:cNvPr>
          <p:cNvPicPr>
            <a:picLocks noChangeAspect="1"/>
          </p:cNvPicPr>
          <p:nvPr/>
        </p:nvPicPr>
        <p:blipFill>
          <a:blip r:embed="rId2"/>
          <a:stretch>
            <a:fillRect/>
          </a:stretch>
        </p:blipFill>
        <p:spPr>
          <a:xfrm>
            <a:off x="4684450" y="98502"/>
            <a:ext cx="5302929" cy="6660996"/>
          </a:xfrm>
          <a:prstGeom prst="rect">
            <a:avLst/>
          </a:prstGeom>
        </p:spPr>
      </p:pic>
      <p:sp>
        <p:nvSpPr>
          <p:cNvPr id="6" name="矩形 5">
            <a:extLst>
              <a:ext uri="{FF2B5EF4-FFF2-40B4-BE49-F238E27FC236}">
                <a16:creationId xmlns:a16="http://schemas.microsoft.com/office/drawing/2014/main" id="{75EA046F-D68C-488B-84E8-CDBF99B8C00D}"/>
              </a:ext>
            </a:extLst>
          </p:cNvPr>
          <p:cNvSpPr/>
          <p:nvPr/>
        </p:nvSpPr>
        <p:spPr>
          <a:xfrm>
            <a:off x="547521" y="3803614"/>
            <a:ext cx="2847254" cy="1015663"/>
          </a:xfrm>
          <a:prstGeom prst="rect">
            <a:avLst/>
          </a:prstGeom>
        </p:spPr>
        <p:txBody>
          <a:bodyPr wrap="non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Null text Optimization</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Temporal Modeling</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Spatial Regularization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682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2B74CDC-EF92-4D97-9234-48F6ED160E37}"/>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93EAC0F-86AA-62E6-E908-DB1C5B18F66A}"/>
              </a:ext>
            </a:extLst>
          </p:cNvPr>
          <p:cNvPicPr>
            <a:picLocks noChangeAspect="1"/>
          </p:cNvPicPr>
          <p:nvPr/>
        </p:nvPicPr>
        <p:blipFill>
          <a:blip r:embed="rId2"/>
          <a:stretch>
            <a:fillRect/>
          </a:stretch>
        </p:blipFill>
        <p:spPr>
          <a:xfrm>
            <a:off x="8060575" y="0"/>
            <a:ext cx="4131425" cy="6858000"/>
          </a:xfrm>
          <a:prstGeom prst="rect">
            <a:avLst/>
          </a:prstGeom>
        </p:spPr>
      </p:pic>
      <p:pic>
        <p:nvPicPr>
          <p:cNvPr id="7" name="图片 6">
            <a:extLst>
              <a:ext uri="{FF2B5EF4-FFF2-40B4-BE49-F238E27FC236}">
                <a16:creationId xmlns:a16="http://schemas.microsoft.com/office/drawing/2014/main" id="{A61596A0-E20F-6B54-B79B-288E6CC21725}"/>
              </a:ext>
            </a:extLst>
          </p:cNvPr>
          <p:cNvPicPr>
            <a:picLocks noChangeAspect="1"/>
          </p:cNvPicPr>
          <p:nvPr/>
        </p:nvPicPr>
        <p:blipFill>
          <a:blip r:embed="rId3"/>
          <a:stretch>
            <a:fillRect/>
          </a:stretch>
        </p:blipFill>
        <p:spPr>
          <a:xfrm>
            <a:off x="0" y="2560175"/>
            <a:ext cx="4058985" cy="2390105"/>
          </a:xfrm>
          <a:prstGeom prst="rect">
            <a:avLst/>
          </a:prstGeom>
        </p:spPr>
      </p:pic>
      <p:pic>
        <p:nvPicPr>
          <p:cNvPr id="9" name="图片 8">
            <a:extLst>
              <a:ext uri="{FF2B5EF4-FFF2-40B4-BE49-F238E27FC236}">
                <a16:creationId xmlns:a16="http://schemas.microsoft.com/office/drawing/2014/main" id="{38364DC1-15F4-32C4-00EF-98449ABAB3F2}"/>
              </a:ext>
            </a:extLst>
          </p:cNvPr>
          <p:cNvPicPr>
            <a:picLocks noChangeAspect="1"/>
          </p:cNvPicPr>
          <p:nvPr/>
        </p:nvPicPr>
        <p:blipFill>
          <a:blip r:embed="rId4"/>
          <a:stretch>
            <a:fillRect/>
          </a:stretch>
        </p:blipFill>
        <p:spPr>
          <a:xfrm>
            <a:off x="4012152" y="2062466"/>
            <a:ext cx="4095256" cy="3385521"/>
          </a:xfrm>
          <a:prstGeom prst="rect">
            <a:avLst/>
          </a:prstGeom>
        </p:spPr>
      </p:pic>
    </p:spTree>
    <p:extLst>
      <p:ext uri="{BB962C8B-B14F-4D97-AF65-F5344CB8AC3E}">
        <p14:creationId xmlns:p14="http://schemas.microsoft.com/office/powerpoint/2010/main" val="2845364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6497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293944"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FateZero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702251E-94EC-225E-2BBA-727386871E5B}"/>
              </a:ext>
            </a:extLst>
          </p:cNvPr>
          <p:cNvPicPr>
            <a:picLocks noChangeAspect="1"/>
          </p:cNvPicPr>
          <p:nvPr/>
        </p:nvPicPr>
        <p:blipFill>
          <a:blip r:embed="rId2"/>
          <a:stretch>
            <a:fillRect/>
          </a:stretch>
        </p:blipFill>
        <p:spPr>
          <a:xfrm>
            <a:off x="5050770" y="742219"/>
            <a:ext cx="5816899" cy="4978656"/>
          </a:xfrm>
          <a:prstGeom prst="rect">
            <a:avLst/>
          </a:prstGeom>
        </p:spPr>
      </p:pic>
      <p:sp>
        <p:nvSpPr>
          <p:cNvPr id="5" name="文本框 4">
            <a:extLst>
              <a:ext uri="{FF2B5EF4-FFF2-40B4-BE49-F238E27FC236}">
                <a16:creationId xmlns:a16="http://schemas.microsoft.com/office/drawing/2014/main" id="{62A7E8D3-64C5-637E-DBE2-1446C72106AF}"/>
              </a:ext>
            </a:extLst>
          </p:cNvPr>
          <p:cNvSpPr txBox="1"/>
          <p:nvPr/>
        </p:nvSpPr>
        <p:spPr>
          <a:xfrm>
            <a:off x="106217" y="2654738"/>
            <a:ext cx="197041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 Inversion:</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46292DB-76BE-0BAE-7739-4C05E59D8618}"/>
              </a:ext>
            </a:extLst>
          </p:cNvPr>
          <p:cNvPicPr>
            <a:picLocks noChangeAspect="1"/>
          </p:cNvPicPr>
          <p:nvPr/>
        </p:nvPicPr>
        <p:blipFill>
          <a:blip r:embed="rId3"/>
          <a:stretch>
            <a:fillRect/>
          </a:stretch>
        </p:blipFill>
        <p:spPr>
          <a:xfrm>
            <a:off x="804529" y="1784358"/>
            <a:ext cx="4200775" cy="736553"/>
          </a:xfrm>
          <a:prstGeom prst="rect">
            <a:avLst/>
          </a:prstGeom>
        </p:spPr>
      </p:pic>
      <p:sp>
        <p:nvSpPr>
          <p:cNvPr id="7" name="文本框 6">
            <a:extLst>
              <a:ext uri="{FF2B5EF4-FFF2-40B4-BE49-F238E27FC236}">
                <a16:creationId xmlns:a16="http://schemas.microsoft.com/office/drawing/2014/main" id="{29537510-D5BE-C7C0-C191-039C8114AAE1}"/>
              </a:ext>
            </a:extLst>
          </p:cNvPr>
          <p:cNvSpPr txBox="1"/>
          <p:nvPr/>
        </p:nvSpPr>
        <p:spPr>
          <a:xfrm>
            <a:off x="91789" y="1416691"/>
            <a:ext cx="198483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 Sampling:</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AA98A33-5FD7-EA46-A2FE-316C5DC8B3C0}"/>
              </a:ext>
            </a:extLst>
          </p:cNvPr>
          <p:cNvPicPr>
            <a:picLocks noChangeAspect="1"/>
          </p:cNvPicPr>
          <p:nvPr/>
        </p:nvPicPr>
        <p:blipFill rotWithShape="1">
          <a:blip r:embed="rId4"/>
          <a:srcRect t="5634"/>
          <a:stretch/>
        </p:blipFill>
        <p:spPr>
          <a:xfrm>
            <a:off x="484294" y="3288609"/>
            <a:ext cx="4649535" cy="851098"/>
          </a:xfrm>
          <a:prstGeom prst="rect">
            <a:avLst/>
          </a:prstGeom>
        </p:spPr>
      </p:pic>
      <p:pic>
        <p:nvPicPr>
          <p:cNvPr id="9" name="图片 8">
            <a:extLst>
              <a:ext uri="{FF2B5EF4-FFF2-40B4-BE49-F238E27FC236}">
                <a16:creationId xmlns:a16="http://schemas.microsoft.com/office/drawing/2014/main" id="{59B03026-A8BD-497A-E4A4-D687C2182E72}"/>
              </a:ext>
            </a:extLst>
          </p:cNvPr>
          <p:cNvPicPr>
            <a:picLocks noChangeAspect="1"/>
          </p:cNvPicPr>
          <p:nvPr/>
        </p:nvPicPr>
        <p:blipFill>
          <a:blip r:embed="rId5"/>
          <a:stretch>
            <a:fillRect/>
          </a:stretch>
        </p:blipFill>
        <p:spPr>
          <a:xfrm>
            <a:off x="691536" y="4139707"/>
            <a:ext cx="4200775" cy="767698"/>
          </a:xfrm>
          <a:prstGeom prst="rect">
            <a:avLst/>
          </a:prstGeom>
        </p:spPr>
      </p:pic>
      <p:pic>
        <p:nvPicPr>
          <p:cNvPr id="10" name="图片 9">
            <a:extLst>
              <a:ext uri="{FF2B5EF4-FFF2-40B4-BE49-F238E27FC236}">
                <a16:creationId xmlns:a16="http://schemas.microsoft.com/office/drawing/2014/main" id="{0FDF806C-BE67-AA1C-4AD8-71C8ABBDF1CE}"/>
              </a:ext>
            </a:extLst>
          </p:cNvPr>
          <p:cNvPicPr>
            <a:picLocks noChangeAspect="1"/>
          </p:cNvPicPr>
          <p:nvPr/>
        </p:nvPicPr>
        <p:blipFill>
          <a:blip r:embed="rId6"/>
          <a:stretch>
            <a:fillRect/>
          </a:stretch>
        </p:blipFill>
        <p:spPr>
          <a:xfrm>
            <a:off x="1439587" y="5055237"/>
            <a:ext cx="2739017" cy="372655"/>
          </a:xfrm>
          <a:prstGeom prst="rect">
            <a:avLst/>
          </a:prstGeom>
        </p:spPr>
      </p:pic>
    </p:spTree>
    <p:extLst>
      <p:ext uri="{BB962C8B-B14F-4D97-AF65-F5344CB8AC3E}">
        <p14:creationId xmlns:p14="http://schemas.microsoft.com/office/powerpoint/2010/main" val="1896809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293944"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FateZero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059DF53-7A42-26D9-171A-030C91409D06}"/>
              </a:ext>
            </a:extLst>
          </p:cNvPr>
          <p:cNvPicPr>
            <a:picLocks noChangeAspect="1"/>
          </p:cNvPicPr>
          <p:nvPr/>
        </p:nvPicPr>
        <p:blipFill>
          <a:blip r:embed="rId2"/>
          <a:stretch>
            <a:fillRect/>
          </a:stretch>
        </p:blipFill>
        <p:spPr>
          <a:xfrm>
            <a:off x="866706" y="1070707"/>
            <a:ext cx="10026195" cy="3586458"/>
          </a:xfrm>
          <a:prstGeom prst="rect">
            <a:avLst/>
          </a:prstGeom>
        </p:spPr>
      </p:pic>
      <p:pic>
        <p:nvPicPr>
          <p:cNvPr id="4" name="图片 3">
            <a:extLst>
              <a:ext uri="{FF2B5EF4-FFF2-40B4-BE49-F238E27FC236}">
                <a16:creationId xmlns:a16="http://schemas.microsoft.com/office/drawing/2014/main" id="{616EE2BE-315F-E72B-2EAE-BDCC22149E09}"/>
              </a:ext>
            </a:extLst>
          </p:cNvPr>
          <p:cNvPicPr>
            <a:picLocks noChangeAspect="1"/>
          </p:cNvPicPr>
          <p:nvPr/>
        </p:nvPicPr>
        <p:blipFill>
          <a:blip r:embed="rId3"/>
          <a:stretch>
            <a:fillRect/>
          </a:stretch>
        </p:blipFill>
        <p:spPr>
          <a:xfrm>
            <a:off x="6521036" y="5013654"/>
            <a:ext cx="3289469" cy="679485"/>
          </a:xfrm>
          <a:prstGeom prst="rect">
            <a:avLst/>
          </a:prstGeom>
        </p:spPr>
      </p:pic>
      <p:pic>
        <p:nvPicPr>
          <p:cNvPr id="5" name="图片 4">
            <a:extLst>
              <a:ext uri="{FF2B5EF4-FFF2-40B4-BE49-F238E27FC236}">
                <a16:creationId xmlns:a16="http://schemas.microsoft.com/office/drawing/2014/main" id="{5BD587BC-3F78-7E8B-E8E6-221AFE5F27A2}"/>
              </a:ext>
            </a:extLst>
          </p:cNvPr>
          <p:cNvPicPr>
            <a:picLocks noChangeAspect="1"/>
          </p:cNvPicPr>
          <p:nvPr/>
        </p:nvPicPr>
        <p:blipFill>
          <a:blip r:embed="rId4"/>
          <a:stretch>
            <a:fillRect/>
          </a:stretch>
        </p:blipFill>
        <p:spPr>
          <a:xfrm>
            <a:off x="1739749" y="4972640"/>
            <a:ext cx="3660919" cy="461665"/>
          </a:xfrm>
          <a:prstGeom prst="rect">
            <a:avLst/>
          </a:prstGeom>
        </p:spPr>
      </p:pic>
      <p:pic>
        <p:nvPicPr>
          <p:cNvPr id="6" name="图片 5">
            <a:extLst>
              <a:ext uri="{FF2B5EF4-FFF2-40B4-BE49-F238E27FC236}">
                <a16:creationId xmlns:a16="http://schemas.microsoft.com/office/drawing/2014/main" id="{18FF01E9-3B09-DFF9-F232-88DEAE05E811}"/>
              </a:ext>
            </a:extLst>
          </p:cNvPr>
          <p:cNvPicPr>
            <a:picLocks noChangeAspect="1"/>
          </p:cNvPicPr>
          <p:nvPr/>
        </p:nvPicPr>
        <p:blipFill>
          <a:blip r:embed="rId5"/>
          <a:stretch>
            <a:fillRect/>
          </a:stretch>
        </p:blipFill>
        <p:spPr>
          <a:xfrm>
            <a:off x="2034454" y="5693139"/>
            <a:ext cx="3219615" cy="393720"/>
          </a:xfrm>
          <a:prstGeom prst="rect">
            <a:avLst/>
          </a:prstGeom>
        </p:spPr>
      </p:pic>
    </p:spTree>
    <p:extLst>
      <p:ext uri="{BB962C8B-B14F-4D97-AF65-F5344CB8AC3E}">
        <p14:creationId xmlns:p14="http://schemas.microsoft.com/office/powerpoint/2010/main" val="356199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568058"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ControlNet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667539A-C0ED-AD06-3FEE-7EE9B13B2346}"/>
              </a:ext>
            </a:extLst>
          </p:cNvPr>
          <p:cNvPicPr>
            <a:picLocks noChangeAspect="1"/>
          </p:cNvPicPr>
          <p:nvPr/>
        </p:nvPicPr>
        <p:blipFill>
          <a:blip r:embed="rId3"/>
          <a:stretch>
            <a:fillRect/>
          </a:stretch>
        </p:blipFill>
        <p:spPr>
          <a:xfrm>
            <a:off x="152366" y="1785003"/>
            <a:ext cx="5059255" cy="2042028"/>
          </a:xfrm>
          <a:prstGeom prst="rect">
            <a:avLst/>
          </a:prstGeom>
        </p:spPr>
      </p:pic>
      <p:pic>
        <p:nvPicPr>
          <p:cNvPr id="5" name="图片 4">
            <a:extLst>
              <a:ext uri="{FF2B5EF4-FFF2-40B4-BE49-F238E27FC236}">
                <a16:creationId xmlns:a16="http://schemas.microsoft.com/office/drawing/2014/main" id="{064E0D10-3D48-E896-3712-63A1296708BF}"/>
              </a:ext>
            </a:extLst>
          </p:cNvPr>
          <p:cNvPicPr>
            <a:picLocks noChangeAspect="1"/>
          </p:cNvPicPr>
          <p:nvPr/>
        </p:nvPicPr>
        <p:blipFill rotWithShape="1">
          <a:blip r:embed="rId4"/>
          <a:srcRect b="16981"/>
          <a:stretch/>
        </p:blipFill>
        <p:spPr>
          <a:xfrm>
            <a:off x="0" y="3847065"/>
            <a:ext cx="1838095" cy="419048"/>
          </a:xfrm>
          <a:prstGeom prst="rect">
            <a:avLst/>
          </a:prstGeom>
        </p:spPr>
      </p:pic>
      <p:sp>
        <p:nvSpPr>
          <p:cNvPr id="7" name="文本框 6">
            <a:extLst>
              <a:ext uri="{FF2B5EF4-FFF2-40B4-BE49-F238E27FC236}">
                <a16:creationId xmlns:a16="http://schemas.microsoft.com/office/drawing/2014/main" id="{5F55C444-5961-BEA7-09B4-F224CEE7B7B7}"/>
              </a:ext>
            </a:extLst>
          </p:cNvPr>
          <p:cNvSpPr txBox="1"/>
          <p:nvPr/>
        </p:nvSpPr>
        <p:spPr>
          <a:xfrm>
            <a:off x="381079" y="4940842"/>
            <a:ext cx="107593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First step</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6F97C82-607E-09D0-B8F8-7050EB8A533D}"/>
              </a:ext>
            </a:extLst>
          </p:cNvPr>
          <p:cNvPicPr>
            <a:picLocks noChangeAspect="1"/>
          </p:cNvPicPr>
          <p:nvPr/>
        </p:nvPicPr>
        <p:blipFill>
          <a:blip r:embed="rId5"/>
          <a:stretch>
            <a:fillRect/>
          </a:stretch>
        </p:blipFill>
        <p:spPr>
          <a:xfrm>
            <a:off x="5078159" y="486526"/>
            <a:ext cx="7113841" cy="5884948"/>
          </a:xfrm>
          <a:prstGeom prst="rect">
            <a:avLst/>
          </a:prstGeom>
        </p:spPr>
      </p:pic>
      <p:pic>
        <p:nvPicPr>
          <p:cNvPr id="4" name="图片 3">
            <a:extLst>
              <a:ext uri="{FF2B5EF4-FFF2-40B4-BE49-F238E27FC236}">
                <a16:creationId xmlns:a16="http://schemas.microsoft.com/office/drawing/2014/main" id="{83DC2597-5EE6-6A50-9D8A-E55CFD29CCC6}"/>
              </a:ext>
            </a:extLst>
          </p:cNvPr>
          <p:cNvPicPr>
            <a:picLocks noChangeAspect="1"/>
          </p:cNvPicPr>
          <p:nvPr/>
        </p:nvPicPr>
        <p:blipFill>
          <a:blip r:embed="rId6"/>
          <a:stretch>
            <a:fillRect/>
          </a:stretch>
        </p:blipFill>
        <p:spPr>
          <a:xfrm>
            <a:off x="1838095" y="3850666"/>
            <a:ext cx="4154449" cy="419048"/>
          </a:xfrm>
          <a:prstGeom prst="rect">
            <a:avLst/>
          </a:prstGeom>
        </p:spPr>
      </p:pic>
      <p:pic>
        <p:nvPicPr>
          <p:cNvPr id="6" name="图片 5">
            <a:extLst>
              <a:ext uri="{FF2B5EF4-FFF2-40B4-BE49-F238E27FC236}">
                <a16:creationId xmlns:a16="http://schemas.microsoft.com/office/drawing/2014/main" id="{6B83BBEC-DA92-6E1C-54B9-5EC94878AC5C}"/>
              </a:ext>
            </a:extLst>
          </p:cNvPr>
          <p:cNvPicPr>
            <a:picLocks noChangeAspect="1"/>
          </p:cNvPicPr>
          <p:nvPr/>
        </p:nvPicPr>
        <p:blipFill>
          <a:blip r:embed="rId7"/>
          <a:stretch>
            <a:fillRect/>
          </a:stretch>
        </p:blipFill>
        <p:spPr>
          <a:xfrm>
            <a:off x="1365618" y="4691688"/>
            <a:ext cx="4591298" cy="932608"/>
          </a:xfrm>
          <a:prstGeom prst="rect">
            <a:avLst/>
          </a:prstGeom>
        </p:spPr>
      </p:pic>
    </p:spTree>
    <p:extLst>
      <p:ext uri="{BB962C8B-B14F-4D97-AF65-F5344CB8AC3E}">
        <p14:creationId xmlns:p14="http://schemas.microsoft.com/office/powerpoint/2010/main" val="3460568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0DFC743-FAA1-2885-705D-25D8900A3E2F}"/>
              </a:ext>
            </a:extLst>
          </p:cNvPr>
          <p:cNvPicPr>
            <a:picLocks noChangeAspect="1"/>
          </p:cNvPicPr>
          <p:nvPr/>
        </p:nvPicPr>
        <p:blipFill>
          <a:blip r:embed="rId2"/>
          <a:stretch>
            <a:fillRect/>
          </a:stretch>
        </p:blipFill>
        <p:spPr>
          <a:xfrm>
            <a:off x="2266485" y="0"/>
            <a:ext cx="9860692" cy="6858000"/>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51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7C10290-9A89-2B2E-DEAE-F0087B5E0B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1" t="5961" r="23908" b="5825"/>
          <a:stretch/>
        </p:blipFill>
        <p:spPr bwMode="auto">
          <a:xfrm>
            <a:off x="715365" y="514905"/>
            <a:ext cx="10761269" cy="561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781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78DFC6E-FBD8-06EF-778F-3291D0EDC21E}"/>
              </a:ext>
            </a:extLst>
          </p:cNvPr>
          <p:cNvPicPr>
            <a:picLocks noChangeAspect="1"/>
          </p:cNvPicPr>
          <p:nvPr/>
        </p:nvPicPr>
        <p:blipFill>
          <a:blip r:embed="rId2"/>
          <a:stretch>
            <a:fillRect/>
          </a:stretch>
        </p:blipFill>
        <p:spPr>
          <a:xfrm>
            <a:off x="9216445" y="94137"/>
            <a:ext cx="2975555" cy="4083049"/>
          </a:xfrm>
          <a:prstGeom prst="rect">
            <a:avLst/>
          </a:prstGeom>
        </p:spPr>
      </p:pic>
      <p:sp>
        <p:nvSpPr>
          <p:cNvPr id="7" name="文本框 6">
            <a:extLst>
              <a:ext uri="{FF2B5EF4-FFF2-40B4-BE49-F238E27FC236}">
                <a16:creationId xmlns:a16="http://schemas.microsoft.com/office/drawing/2014/main" id="{0B33D77B-E84B-B242-476E-E9CCA48991AE}"/>
              </a:ext>
            </a:extLst>
          </p:cNvPr>
          <p:cNvSpPr txBox="1"/>
          <p:nvPr/>
        </p:nvSpPr>
        <p:spPr>
          <a:xfrm>
            <a:off x="588146" y="2387349"/>
            <a:ext cx="6094520" cy="1477328"/>
          </a:xfrm>
          <a:prstGeom prst="rect">
            <a:avLst/>
          </a:prstGeom>
          <a:noFill/>
        </p:spPr>
        <p:txBody>
          <a:bodyPr wrap="square">
            <a:spAutoFit/>
          </a:bodyPr>
          <a:lstStyle/>
          <a:p>
            <a:pPr marL="400050" indent="-400050">
              <a:buAutoNum type="romanLcParenBoth"/>
            </a:pPr>
            <a:r>
              <a:rPr lang="zh-CN" altLang="en-US" dirty="0">
                <a:latin typeface="Times New Roman" panose="02020603050405020304" pitchFamily="18" charset="0"/>
                <a:cs typeface="Times New Roman" panose="02020603050405020304" pitchFamily="18" charset="0"/>
              </a:rPr>
              <a:t>an additional temporal layer after each 2-dimensional (2D) layer,including 2D convolution and 2D attention</a:t>
            </a:r>
            <a:endParaRPr lang="en-US" altLang="zh-CN" dirty="0">
              <a:latin typeface="Times New Roman" panose="02020603050405020304" pitchFamily="18" charset="0"/>
              <a:cs typeface="Times New Roman" panose="02020603050405020304" pitchFamily="18" charset="0"/>
            </a:endParaRPr>
          </a:p>
          <a:p>
            <a:pPr marL="400050" indent="-400050">
              <a:buAutoNum type="romanLcParenBoth"/>
            </a:pPr>
            <a:r>
              <a:rPr lang="en-US" altLang="zh-CN" dirty="0">
                <a:latin typeface="Times New Roman" panose="02020603050405020304" pitchFamily="18" charset="0"/>
                <a:cs typeface="Times New Roman" panose="02020603050405020304" pitchFamily="18" charset="0"/>
              </a:rPr>
              <a:t>modify the 2D spatial self-attention layer to incorporate temporal information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V-ControlNet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A26184A-EFF3-D85B-2258-F181B96F11CF}"/>
              </a:ext>
            </a:extLst>
          </p:cNvPr>
          <p:cNvPicPr>
            <a:picLocks noChangeAspect="1"/>
          </p:cNvPicPr>
          <p:nvPr/>
        </p:nvPicPr>
        <p:blipFill>
          <a:blip r:embed="rId3"/>
          <a:stretch>
            <a:fillRect/>
          </a:stretch>
        </p:blipFill>
        <p:spPr>
          <a:xfrm>
            <a:off x="6518037" y="324956"/>
            <a:ext cx="2698408" cy="3746886"/>
          </a:xfrm>
          <a:prstGeom prst="rect">
            <a:avLst/>
          </a:prstGeom>
        </p:spPr>
      </p:pic>
      <p:pic>
        <p:nvPicPr>
          <p:cNvPr id="10" name="图片 9">
            <a:extLst>
              <a:ext uri="{FF2B5EF4-FFF2-40B4-BE49-F238E27FC236}">
                <a16:creationId xmlns:a16="http://schemas.microsoft.com/office/drawing/2014/main" id="{C1BA034D-E9F0-BB1B-6006-4A248DE8051E}"/>
              </a:ext>
            </a:extLst>
          </p:cNvPr>
          <p:cNvPicPr>
            <a:picLocks noChangeAspect="1"/>
          </p:cNvPicPr>
          <p:nvPr/>
        </p:nvPicPr>
        <p:blipFill>
          <a:blip r:embed="rId4"/>
          <a:stretch>
            <a:fillRect/>
          </a:stretch>
        </p:blipFill>
        <p:spPr>
          <a:xfrm>
            <a:off x="6203883" y="4995601"/>
            <a:ext cx="5743575" cy="981075"/>
          </a:xfrm>
          <a:prstGeom prst="rect">
            <a:avLst/>
          </a:prstGeom>
        </p:spPr>
      </p:pic>
    </p:spTree>
    <p:extLst>
      <p:ext uri="{BB962C8B-B14F-4D97-AF65-F5344CB8AC3E}">
        <p14:creationId xmlns:p14="http://schemas.microsoft.com/office/powerpoint/2010/main" val="1630544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5733175-6595-79D9-71EF-E30F6933373D}"/>
              </a:ext>
            </a:extLst>
          </p:cNvPr>
          <p:cNvSpPr txBox="1"/>
          <p:nvPr/>
        </p:nvSpPr>
        <p:spPr>
          <a:xfrm>
            <a:off x="552635" y="1193665"/>
            <a:ext cx="2510161" cy="646331"/>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Residual-Based Noise Initialization</a:t>
            </a:r>
          </a:p>
        </p:txBody>
      </p:sp>
      <p:pic>
        <p:nvPicPr>
          <p:cNvPr id="8" name="图片 7">
            <a:extLst>
              <a:ext uri="{FF2B5EF4-FFF2-40B4-BE49-F238E27FC236}">
                <a16:creationId xmlns:a16="http://schemas.microsoft.com/office/drawing/2014/main" id="{EF7DEB22-C13E-B93D-601F-FC18553AFD3F}"/>
              </a:ext>
            </a:extLst>
          </p:cNvPr>
          <p:cNvPicPr>
            <a:picLocks noChangeAspect="1"/>
          </p:cNvPicPr>
          <p:nvPr/>
        </p:nvPicPr>
        <p:blipFill>
          <a:blip r:embed="rId3"/>
          <a:stretch>
            <a:fillRect/>
          </a:stretch>
        </p:blipFill>
        <p:spPr>
          <a:xfrm>
            <a:off x="3486150" y="101684"/>
            <a:ext cx="8705850" cy="3476625"/>
          </a:xfrm>
          <a:prstGeom prst="rect">
            <a:avLst/>
          </a:prstGeom>
        </p:spPr>
      </p:pic>
      <p:sp>
        <p:nvSpPr>
          <p:cNvPr id="10" name="文本框 9">
            <a:extLst>
              <a:ext uri="{FF2B5EF4-FFF2-40B4-BE49-F238E27FC236}">
                <a16:creationId xmlns:a16="http://schemas.microsoft.com/office/drawing/2014/main" id="{023845B1-8211-39E5-EF54-5D896AFF6576}"/>
              </a:ext>
            </a:extLst>
          </p:cNvPr>
          <p:cNvSpPr txBox="1"/>
          <p:nvPr/>
        </p:nvSpPr>
        <p:spPr>
          <a:xfrm>
            <a:off x="438890" y="3595344"/>
            <a:ext cx="609452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video compression, it is typical to store keyframes along with residuals/motion, instead of individual pixels for each frame.</a:t>
            </a:r>
          </a:p>
        </p:txBody>
      </p:sp>
      <p:sp>
        <p:nvSpPr>
          <p:cNvPr id="12" name="文本框 11">
            <a:extLst>
              <a:ext uri="{FF2B5EF4-FFF2-40B4-BE49-F238E27FC236}">
                <a16:creationId xmlns:a16="http://schemas.microsoft.com/office/drawing/2014/main" id="{9F453D2A-522D-E576-0886-1136A0DC45B5}"/>
              </a:ext>
            </a:extLst>
          </p:cNvPr>
          <p:cNvSpPr txBox="1"/>
          <p:nvPr/>
        </p:nvSpPr>
        <p:spPr>
          <a:xfrm>
            <a:off x="438890" y="4462288"/>
            <a:ext cx="6094520" cy="1200329"/>
          </a:xfrm>
          <a:prstGeom prst="rect">
            <a:avLst/>
          </a:prstGeom>
          <a:noFill/>
        </p:spPr>
        <p:txBody>
          <a:bodyPr wrap="square">
            <a:spAutoFit/>
          </a:bodyPr>
          <a:lstStyle/>
          <a:p>
            <a:r>
              <a:rPr lang="en-US" altLang="zh-CN" b="1" dirty="0"/>
              <a:t>G</a:t>
            </a:r>
            <a:r>
              <a:rPr lang="zh-CN" altLang="en-US" b="1" dirty="0"/>
              <a:t>oal</a:t>
            </a:r>
            <a:r>
              <a:rPr lang="zh-CN" altLang="en-US" dirty="0"/>
              <a:t> </a:t>
            </a:r>
            <a:r>
              <a:rPr lang="en-US" altLang="zh-CN" dirty="0"/>
              <a:t>:</a:t>
            </a:r>
            <a:r>
              <a:rPr lang="zh-CN" altLang="en-US" dirty="0"/>
              <a:t>maintain the same noise in areas where the pixels of the input video remain unchanged between frames and use different noise in areas where the pixels of the input video change between frames.</a:t>
            </a:r>
          </a:p>
        </p:txBody>
      </p:sp>
    </p:spTree>
    <p:extLst>
      <p:ext uri="{BB962C8B-B14F-4D97-AF65-F5344CB8AC3E}">
        <p14:creationId xmlns:p14="http://schemas.microsoft.com/office/powerpoint/2010/main" val="33354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C1459D2A-F732-3C28-1935-68FB28D0D82F}"/>
              </a:ext>
            </a:extLst>
          </p:cNvPr>
          <p:cNvSpPr txBox="1"/>
          <p:nvPr/>
        </p:nvSpPr>
        <p:spPr>
          <a:xfrm>
            <a:off x="552635" y="1193665"/>
            <a:ext cx="251016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Training &amp; Inference</a:t>
            </a:r>
            <a:endParaRPr lang="zh-CN" altLang="en-US"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DB5F359-9F0C-A67B-4091-8E4370EBC000}"/>
              </a:ext>
            </a:extLst>
          </p:cNvPr>
          <p:cNvSpPr txBox="1"/>
          <p:nvPr/>
        </p:nvSpPr>
        <p:spPr>
          <a:xfrm>
            <a:off x="362375" y="2302302"/>
            <a:ext cx="6094324" cy="1754326"/>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propose</a:t>
            </a:r>
            <a:r>
              <a:rPr lang="en-US" altLang="zh-CN" b="1" dirty="0">
                <a:latin typeface="Times New Roman" panose="02020603050405020304" pitchFamily="18" charset="0"/>
                <a:cs typeface="Times New Roman" panose="02020603050405020304" pitchFamily="18" charset="0"/>
              </a:rPr>
              <a:t>d</a:t>
            </a:r>
            <a:r>
              <a:rPr lang="zh-CN" altLang="en-US" b="1" dirty="0">
                <a:latin typeface="Times New Roman" panose="02020603050405020304" pitchFamily="18" charset="0"/>
                <a:cs typeface="Times New Roman" panose="02020603050405020304" pitchFamily="18" charset="0"/>
              </a:rPr>
              <a:t> a first-frame conditioning metho</a:t>
            </a:r>
            <a:r>
              <a:rPr lang="en-US" altLang="zh-CN" b="1" dirty="0">
                <a:latin typeface="Times New Roman" panose="02020603050405020304" pitchFamily="18" charset="0"/>
                <a:cs typeface="Times New Roman" panose="02020603050405020304" pitchFamily="18" charset="0"/>
              </a:rPr>
              <a:t>d</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generates video sequences conditioned on the first frame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reduces the need for the model to memorize video content in the training set</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focuses on learning to reconstruct motion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achieve better results with a smaller video dataset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83E500F-F8D7-86A4-A171-5279B593AF24}"/>
              </a:ext>
            </a:extLst>
          </p:cNvPr>
          <p:cNvPicPr>
            <a:picLocks noChangeAspect="1"/>
          </p:cNvPicPr>
          <p:nvPr/>
        </p:nvPicPr>
        <p:blipFill>
          <a:blip r:embed="rId2"/>
          <a:stretch>
            <a:fillRect/>
          </a:stretch>
        </p:blipFill>
        <p:spPr>
          <a:xfrm>
            <a:off x="7198557" y="368863"/>
            <a:ext cx="2352675" cy="2028825"/>
          </a:xfrm>
          <a:prstGeom prst="rect">
            <a:avLst/>
          </a:prstGeom>
        </p:spPr>
      </p:pic>
      <p:pic>
        <p:nvPicPr>
          <p:cNvPr id="9" name="图片 8">
            <a:extLst>
              <a:ext uri="{FF2B5EF4-FFF2-40B4-BE49-F238E27FC236}">
                <a16:creationId xmlns:a16="http://schemas.microsoft.com/office/drawing/2014/main" id="{D92012DE-9AF7-80E7-3E0A-B6B02DD7ED18}"/>
              </a:ext>
            </a:extLst>
          </p:cNvPr>
          <p:cNvPicPr>
            <a:picLocks noChangeAspect="1"/>
          </p:cNvPicPr>
          <p:nvPr/>
        </p:nvPicPr>
        <p:blipFill rotWithShape="1">
          <a:blip r:embed="rId3"/>
          <a:srcRect r="1045"/>
          <a:stretch/>
        </p:blipFill>
        <p:spPr>
          <a:xfrm>
            <a:off x="10293090" y="492688"/>
            <a:ext cx="961397" cy="1905000"/>
          </a:xfrm>
          <a:prstGeom prst="rect">
            <a:avLst/>
          </a:prstGeom>
        </p:spPr>
      </p:pic>
      <p:pic>
        <p:nvPicPr>
          <p:cNvPr id="11" name="图片 10">
            <a:extLst>
              <a:ext uri="{FF2B5EF4-FFF2-40B4-BE49-F238E27FC236}">
                <a16:creationId xmlns:a16="http://schemas.microsoft.com/office/drawing/2014/main" id="{A60FE4E3-5BEF-22D1-D0A2-D5203113D654}"/>
              </a:ext>
            </a:extLst>
          </p:cNvPr>
          <p:cNvPicPr>
            <a:picLocks noChangeAspect="1"/>
          </p:cNvPicPr>
          <p:nvPr/>
        </p:nvPicPr>
        <p:blipFill>
          <a:blip r:embed="rId4"/>
          <a:stretch>
            <a:fillRect/>
          </a:stretch>
        </p:blipFill>
        <p:spPr>
          <a:xfrm>
            <a:off x="7198557" y="2661320"/>
            <a:ext cx="2047875" cy="2428875"/>
          </a:xfrm>
          <a:prstGeom prst="rect">
            <a:avLst/>
          </a:prstGeom>
        </p:spPr>
      </p:pic>
      <p:pic>
        <p:nvPicPr>
          <p:cNvPr id="13" name="图片 12">
            <a:extLst>
              <a:ext uri="{FF2B5EF4-FFF2-40B4-BE49-F238E27FC236}">
                <a16:creationId xmlns:a16="http://schemas.microsoft.com/office/drawing/2014/main" id="{157E6D16-F781-E21C-8CA8-8623B8611CEA}"/>
              </a:ext>
            </a:extLst>
          </p:cNvPr>
          <p:cNvPicPr>
            <a:picLocks noChangeAspect="1"/>
          </p:cNvPicPr>
          <p:nvPr/>
        </p:nvPicPr>
        <p:blipFill>
          <a:blip r:embed="rId5"/>
          <a:stretch>
            <a:fillRect/>
          </a:stretch>
        </p:blipFill>
        <p:spPr>
          <a:xfrm>
            <a:off x="2855703" y="4846348"/>
            <a:ext cx="3971925" cy="723900"/>
          </a:xfrm>
          <a:prstGeom prst="rect">
            <a:avLst/>
          </a:prstGeom>
        </p:spPr>
      </p:pic>
      <p:sp>
        <p:nvSpPr>
          <p:cNvPr id="15" name="文本框 14">
            <a:extLst>
              <a:ext uri="{FF2B5EF4-FFF2-40B4-BE49-F238E27FC236}">
                <a16:creationId xmlns:a16="http://schemas.microsoft.com/office/drawing/2014/main" id="{5DEB9F6C-7C97-D7F2-1E07-E1405B76BFE1}"/>
              </a:ext>
            </a:extLst>
          </p:cNvPr>
          <p:cNvSpPr txBox="1"/>
          <p:nvPr/>
        </p:nvSpPr>
        <p:spPr>
          <a:xfrm>
            <a:off x="15634" y="5131883"/>
            <a:ext cx="2443790"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Generate first frame:</a:t>
            </a:r>
          </a:p>
        </p:txBody>
      </p:sp>
      <p:pic>
        <p:nvPicPr>
          <p:cNvPr id="17" name="图片 16">
            <a:extLst>
              <a:ext uri="{FF2B5EF4-FFF2-40B4-BE49-F238E27FC236}">
                <a16:creationId xmlns:a16="http://schemas.microsoft.com/office/drawing/2014/main" id="{C87CA9E8-CB06-D31F-424E-6770CE3E97CC}"/>
              </a:ext>
            </a:extLst>
          </p:cNvPr>
          <p:cNvPicPr>
            <a:picLocks noChangeAspect="1"/>
          </p:cNvPicPr>
          <p:nvPr/>
        </p:nvPicPr>
        <p:blipFill>
          <a:blip r:embed="rId6"/>
          <a:stretch>
            <a:fillRect/>
          </a:stretch>
        </p:blipFill>
        <p:spPr>
          <a:xfrm>
            <a:off x="2881979" y="5707664"/>
            <a:ext cx="3981450" cy="561975"/>
          </a:xfrm>
          <a:prstGeom prst="rect">
            <a:avLst/>
          </a:prstGeom>
        </p:spPr>
      </p:pic>
      <p:sp>
        <p:nvSpPr>
          <p:cNvPr id="18" name="文本框 17">
            <a:extLst>
              <a:ext uri="{FF2B5EF4-FFF2-40B4-BE49-F238E27FC236}">
                <a16:creationId xmlns:a16="http://schemas.microsoft.com/office/drawing/2014/main" id="{8549ACDC-8BB0-4DB5-7506-758EC1F2146D}"/>
              </a:ext>
            </a:extLst>
          </p:cNvPr>
          <p:cNvSpPr txBox="1"/>
          <p:nvPr/>
        </p:nvSpPr>
        <p:spPr>
          <a:xfrm>
            <a:off x="0" y="5880959"/>
            <a:ext cx="277334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Generate following frame:</a:t>
            </a:r>
          </a:p>
        </p:txBody>
      </p:sp>
    </p:spTree>
    <p:extLst>
      <p:ext uri="{BB962C8B-B14F-4D97-AF65-F5344CB8AC3E}">
        <p14:creationId xmlns:p14="http://schemas.microsoft.com/office/powerpoint/2010/main" val="34631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C9F9BA7-705B-A711-F205-28B23B3EE497}"/>
              </a:ext>
            </a:extLst>
          </p:cNvPr>
          <p:cNvPicPr>
            <a:picLocks noChangeAspect="1"/>
          </p:cNvPicPr>
          <p:nvPr/>
        </p:nvPicPr>
        <p:blipFill>
          <a:blip r:embed="rId2"/>
          <a:stretch>
            <a:fillRect/>
          </a:stretch>
        </p:blipFill>
        <p:spPr>
          <a:xfrm>
            <a:off x="3486778" y="0"/>
            <a:ext cx="8705222" cy="4922703"/>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EFBE959-D3D4-F9A5-44EE-F629A86604CC}"/>
              </a:ext>
            </a:extLst>
          </p:cNvPr>
          <p:cNvSpPr txBox="1"/>
          <p:nvPr/>
        </p:nvSpPr>
        <p:spPr>
          <a:xfrm>
            <a:off x="955228" y="1083770"/>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p>
        </p:txBody>
      </p:sp>
      <p:sp>
        <p:nvSpPr>
          <p:cNvPr id="5" name="文本框 4">
            <a:extLst>
              <a:ext uri="{FF2B5EF4-FFF2-40B4-BE49-F238E27FC236}">
                <a16:creationId xmlns:a16="http://schemas.microsoft.com/office/drawing/2014/main" id="{E99CB061-F9C1-5912-D1C3-6FC15E3C5DE0}"/>
              </a:ext>
            </a:extLst>
          </p:cNvPr>
          <p:cNvSpPr txBox="1"/>
          <p:nvPr/>
        </p:nvSpPr>
        <p:spPr>
          <a:xfrm>
            <a:off x="101118" y="3946472"/>
            <a:ext cx="6094324"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Backbone: Stable Diffusion v1.5;</a:t>
            </a:r>
          </a:p>
          <a:p>
            <a:r>
              <a:rPr lang="en-US" altLang="zh-CN"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ControlNet</a:t>
            </a:r>
            <a:endParaRPr lang="zh-CN" altLang="en-US" sz="1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6C7AE02D-62C6-F309-2D23-785C297BF7D1}"/>
              </a:ext>
            </a:extLst>
          </p:cNvPr>
          <p:cNvSpPr txBox="1"/>
          <p:nvPr/>
        </p:nvSpPr>
        <p:spPr>
          <a:xfrm>
            <a:off x="-684" y="4842021"/>
            <a:ext cx="3410221"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Dataset: </a:t>
            </a:r>
            <a:r>
              <a:rPr lang="en-US" altLang="zh-CN" dirty="0">
                <a:latin typeface="Times New Roman" panose="02020603050405020304" pitchFamily="18" charset="0"/>
                <a:cs typeface="Times New Roman" panose="02020603050405020304" pitchFamily="18" charset="0"/>
              </a:rPr>
              <a:t>100k video clips</a:t>
            </a:r>
          </a:p>
          <a:p>
            <a:r>
              <a:rPr lang="en-US" altLang="zh-CN" dirty="0">
                <a:latin typeface="Times New Roman" panose="02020603050405020304" pitchFamily="18" charset="0"/>
                <a:cs typeface="Times New Roman" panose="02020603050405020304" pitchFamily="18" charset="0"/>
              </a:rPr>
              <a:t>   &amp; 100k image-text pairs</a:t>
            </a:r>
          </a:p>
        </p:txBody>
      </p:sp>
      <p:pic>
        <p:nvPicPr>
          <p:cNvPr id="11" name="图片 10">
            <a:extLst>
              <a:ext uri="{FF2B5EF4-FFF2-40B4-BE49-F238E27FC236}">
                <a16:creationId xmlns:a16="http://schemas.microsoft.com/office/drawing/2014/main" id="{D24B03C2-FDA0-6F1B-D6D7-D34C8BCC6D08}"/>
              </a:ext>
            </a:extLst>
          </p:cNvPr>
          <p:cNvPicPr>
            <a:picLocks noChangeAspect="1"/>
          </p:cNvPicPr>
          <p:nvPr/>
        </p:nvPicPr>
        <p:blipFill>
          <a:blip r:embed="rId3"/>
          <a:stretch>
            <a:fillRect/>
          </a:stretch>
        </p:blipFill>
        <p:spPr>
          <a:xfrm>
            <a:off x="3574282" y="4954407"/>
            <a:ext cx="8530213" cy="1127456"/>
          </a:xfrm>
          <a:prstGeom prst="rect">
            <a:avLst/>
          </a:prstGeom>
        </p:spPr>
      </p:pic>
    </p:spTree>
    <p:extLst>
      <p:ext uri="{BB962C8B-B14F-4D97-AF65-F5344CB8AC3E}">
        <p14:creationId xmlns:p14="http://schemas.microsoft.com/office/powerpoint/2010/main" val="3179011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E10424C-DABD-015E-5588-1C07BB8A19B6}"/>
              </a:ext>
            </a:extLst>
          </p:cNvPr>
          <p:cNvSpPr txBox="1"/>
          <p:nvPr/>
        </p:nvSpPr>
        <p:spPr>
          <a:xfrm>
            <a:off x="916913" y="1176886"/>
            <a:ext cx="2198076" cy="46166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Ablation Study</a:t>
            </a:r>
          </a:p>
        </p:txBody>
      </p:sp>
      <p:pic>
        <p:nvPicPr>
          <p:cNvPr id="6" name="图片 5">
            <a:extLst>
              <a:ext uri="{FF2B5EF4-FFF2-40B4-BE49-F238E27FC236}">
                <a16:creationId xmlns:a16="http://schemas.microsoft.com/office/drawing/2014/main" id="{3615BE5A-D05F-A9B5-CB42-387FA30DDB23}"/>
              </a:ext>
            </a:extLst>
          </p:cNvPr>
          <p:cNvPicPr>
            <a:picLocks noChangeAspect="1"/>
          </p:cNvPicPr>
          <p:nvPr/>
        </p:nvPicPr>
        <p:blipFill>
          <a:blip r:embed="rId2"/>
          <a:stretch>
            <a:fillRect/>
          </a:stretch>
        </p:blipFill>
        <p:spPr>
          <a:xfrm>
            <a:off x="4431323" y="0"/>
            <a:ext cx="7760677" cy="4378025"/>
          </a:xfrm>
          <a:prstGeom prst="rect">
            <a:avLst/>
          </a:prstGeom>
        </p:spPr>
      </p:pic>
      <p:sp>
        <p:nvSpPr>
          <p:cNvPr id="8" name="文本框 7">
            <a:extLst>
              <a:ext uri="{FF2B5EF4-FFF2-40B4-BE49-F238E27FC236}">
                <a16:creationId xmlns:a16="http://schemas.microsoft.com/office/drawing/2014/main" id="{5563FEB4-809A-AF18-2E6A-680CF24B6C53}"/>
              </a:ext>
            </a:extLst>
          </p:cNvPr>
          <p:cNvSpPr txBox="1"/>
          <p:nvPr/>
        </p:nvSpPr>
        <p:spPr>
          <a:xfrm>
            <a:off x="1676" y="3658829"/>
            <a:ext cx="60943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distinct noise (threshold=0.0)</a:t>
            </a:r>
            <a:r>
              <a:rPr lang="en-US" altLang="zh-CN" dirty="0">
                <a:latin typeface="Times New Roman" panose="02020603050405020304" pitchFamily="18" charset="0"/>
                <a:cs typeface="Times New Roman" panose="02020603050405020304" pitchFamily="18" charset="0"/>
              </a:rPr>
              <a:t>:background flickers</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7648356-2725-A5A9-4126-EC1536B025CD}"/>
              </a:ext>
            </a:extLst>
          </p:cNvPr>
          <p:cNvSpPr txBox="1"/>
          <p:nvPr/>
        </p:nvSpPr>
        <p:spPr>
          <a:xfrm>
            <a:off x="-23446" y="4397193"/>
            <a:ext cx="611944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identical noise (threshold=1.0) : a smooth video, but with severe artifacts</a:t>
            </a:r>
            <a:endParaRPr lang="zh-CN" altLang="en-US" dirty="0"/>
          </a:p>
        </p:txBody>
      </p:sp>
    </p:spTree>
    <p:extLst>
      <p:ext uri="{BB962C8B-B14F-4D97-AF65-F5344CB8AC3E}">
        <p14:creationId xmlns:p14="http://schemas.microsoft.com/office/powerpoint/2010/main" val="622825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B11C02B-F6B5-9F44-CE58-09A88181D40B}"/>
              </a:ext>
            </a:extLst>
          </p:cNvPr>
          <p:cNvPicPr>
            <a:picLocks noChangeAspect="1"/>
          </p:cNvPicPr>
          <p:nvPr/>
        </p:nvPicPr>
        <p:blipFill>
          <a:blip r:embed="rId2"/>
          <a:stretch>
            <a:fillRect/>
          </a:stretch>
        </p:blipFill>
        <p:spPr>
          <a:xfrm>
            <a:off x="369847" y="1304440"/>
            <a:ext cx="11471559" cy="3546917"/>
          </a:xfrm>
          <a:prstGeom prst="rect">
            <a:avLst/>
          </a:prstGeom>
        </p:spPr>
      </p:pic>
    </p:spTree>
    <p:extLst>
      <p:ext uri="{BB962C8B-B14F-4D97-AF65-F5344CB8AC3E}">
        <p14:creationId xmlns:p14="http://schemas.microsoft.com/office/powerpoint/2010/main" val="164262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BC8A63A-B06C-3F03-BC34-2C79C02E51A5}"/>
              </a:ext>
            </a:extLst>
          </p:cNvPr>
          <p:cNvPicPr>
            <a:picLocks noChangeAspect="1"/>
          </p:cNvPicPr>
          <p:nvPr/>
        </p:nvPicPr>
        <p:blipFill>
          <a:blip r:embed="rId2"/>
          <a:stretch>
            <a:fillRect/>
          </a:stretch>
        </p:blipFill>
        <p:spPr>
          <a:xfrm>
            <a:off x="5724295" y="1657403"/>
            <a:ext cx="5200000" cy="3809524"/>
          </a:xfrm>
          <a:prstGeom prst="rect">
            <a:avLst/>
          </a:prstGeom>
        </p:spPr>
      </p:pic>
      <p:pic>
        <p:nvPicPr>
          <p:cNvPr id="6" name="图片 5">
            <a:extLst>
              <a:ext uri="{FF2B5EF4-FFF2-40B4-BE49-F238E27FC236}">
                <a16:creationId xmlns:a16="http://schemas.microsoft.com/office/drawing/2014/main" id="{5E0C8CF6-749E-59F5-4FA8-6A3262682FAF}"/>
              </a:ext>
            </a:extLst>
          </p:cNvPr>
          <p:cNvPicPr>
            <a:picLocks noChangeAspect="1"/>
          </p:cNvPicPr>
          <p:nvPr/>
        </p:nvPicPr>
        <p:blipFill>
          <a:blip r:embed="rId3"/>
          <a:stretch>
            <a:fillRect/>
          </a:stretch>
        </p:blipFill>
        <p:spPr>
          <a:xfrm>
            <a:off x="706809" y="1539691"/>
            <a:ext cx="3968887" cy="4577023"/>
          </a:xfrm>
          <a:prstGeom prst="rect">
            <a:avLst/>
          </a:prstGeom>
        </p:spPr>
      </p:pic>
    </p:spTree>
    <p:extLst>
      <p:ext uri="{BB962C8B-B14F-4D97-AF65-F5344CB8AC3E}">
        <p14:creationId xmlns:p14="http://schemas.microsoft.com/office/powerpoint/2010/main" val="388737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80EC45E-0D48-8A95-1D4E-746208212BD0}"/>
              </a:ext>
            </a:extLst>
          </p:cNvPr>
          <p:cNvPicPr>
            <a:picLocks noChangeAspect="1"/>
          </p:cNvPicPr>
          <p:nvPr/>
        </p:nvPicPr>
        <p:blipFill>
          <a:blip r:embed="rId2"/>
          <a:stretch>
            <a:fillRect/>
          </a:stretch>
        </p:blipFill>
        <p:spPr>
          <a:xfrm>
            <a:off x="1818076" y="1130783"/>
            <a:ext cx="3761905" cy="2952381"/>
          </a:xfrm>
          <a:prstGeom prst="rect">
            <a:avLst/>
          </a:prstGeom>
        </p:spPr>
      </p:pic>
      <p:pic>
        <p:nvPicPr>
          <p:cNvPr id="5" name="图片 4">
            <a:extLst>
              <a:ext uri="{FF2B5EF4-FFF2-40B4-BE49-F238E27FC236}">
                <a16:creationId xmlns:a16="http://schemas.microsoft.com/office/drawing/2014/main" id="{A619EB14-CCE3-5D5B-4AA4-135DE2EE0520}"/>
              </a:ext>
            </a:extLst>
          </p:cNvPr>
          <p:cNvPicPr>
            <a:picLocks noChangeAspect="1"/>
          </p:cNvPicPr>
          <p:nvPr/>
        </p:nvPicPr>
        <p:blipFill>
          <a:blip r:embed="rId3"/>
          <a:stretch>
            <a:fillRect/>
          </a:stretch>
        </p:blipFill>
        <p:spPr>
          <a:xfrm>
            <a:off x="7387424" y="994471"/>
            <a:ext cx="4179000" cy="3225006"/>
          </a:xfrm>
          <a:prstGeom prst="rect">
            <a:avLst/>
          </a:prstGeom>
        </p:spPr>
      </p:pic>
      <p:pic>
        <p:nvPicPr>
          <p:cNvPr id="7" name="图片 6">
            <a:extLst>
              <a:ext uri="{FF2B5EF4-FFF2-40B4-BE49-F238E27FC236}">
                <a16:creationId xmlns:a16="http://schemas.microsoft.com/office/drawing/2014/main" id="{FC1F68D0-E884-8714-0AE0-3C5EA52AC59B}"/>
              </a:ext>
            </a:extLst>
          </p:cNvPr>
          <p:cNvPicPr>
            <a:picLocks noChangeAspect="1"/>
          </p:cNvPicPr>
          <p:nvPr/>
        </p:nvPicPr>
        <p:blipFill>
          <a:blip r:embed="rId4"/>
          <a:stretch>
            <a:fillRect/>
          </a:stretch>
        </p:blipFill>
        <p:spPr>
          <a:xfrm>
            <a:off x="1427420" y="4392213"/>
            <a:ext cx="4180952" cy="523810"/>
          </a:xfrm>
          <a:prstGeom prst="rect">
            <a:avLst/>
          </a:prstGeom>
        </p:spPr>
      </p:pic>
    </p:spTree>
    <p:extLst>
      <p:ext uri="{BB962C8B-B14F-4D97-AF65-F5344CB8AC3E}">
        <p14:creationId xmlns:p14="http://schemas.microsoft.com/office/powerpoint/2010/main" val="346691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1C589F-A175-9F62-0BE2-E7E6271443A8}"/>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1020FF9-7059-80DF-853C-EB975B87DA88}"/>
              </a:ext>
            </a:extLst>
          </p:cNvPr>
          <p:cNvPicPr>
            <a:picLocks noChangeAspect="1"/>
          </p:cNvPicPr>
          <p:nvPr/>
        </p:nvPicPr>
        <p:blipFill rotWithShape="1">
          <a:blip r:embed="rId2"/>
          <a:srcRect b="7253"/>
          <a:stretch/>
        </p:blipFill>
        <p:spPr>
          <a:xfrm>
            <a:off x="4310743" y="218719"/>
            <a:ext cx="7787194" cy="3555311"/>
          </a:xfrm>
          <a:prstGeom prst="rect">
            <a:avLst/>
          </a:prstGeom>
        </p:spPr>
      </p:pic>
      <p:sp>
        <p:nvSpPr>
          <p:cNvPr id="6" name="文本框 5">
            <a:extLst>
              <a:ext uri="{FF2B5EF4-FFF2-40B4-BE49-F238E27FC236}">
                <a16:creationId xmlns:a16="http://schemas.microsoft.com/office/drawing/2014/main" id="{4DD3D619-0BC1-D749-9FDA-F406B64A5E6C}"/>
              </a:ext>
            </a:extLst>
          </p:cNvPr>
          <p:cNvSpPr txBox="1"/>
          <p:nvPr/>
        </p:nvSpPr>
        <p:spPr>
          <a:xfrm>
            <a:off x="9454016" y="79587"/>
            <a:ext cx="1430969" cy="338554"/>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CogVideo</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505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1C589F-A175-9F62-0BE2-E7E6271443A8}"/>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21FD6A7-A8E9-9F73-1A0F-272376A70F68}"/>
              </a:ext>
            </a:extLst>
          </p:cNvPr>
          <p:cNvPicPr>
            <a:picLocks noChangeAspect="1"/>
          </p:cNvPicPr>
          <p:nvPr/>
        </p:nvPicPr>
        <p:blipFill>
          <a:blip r:embed="rId2"/>
          <a:stretch>
            <a:fillRect/>
          </a:stretch>
        </p:blipFill>
        <p:spPr>
          <a:xfrm>
            <a:off x="1311101" y="2131035"/>
            <a:ext cx="10172700" cy="4143375"/>
          </a:xfrm>
          <a:prstGeom prst="rect">
            <a:avLst/>
          </a:prstGeom>
        </p:spPr>
      </p:pic>
    </p:spTree>
    <p:extLst>
      <p:ext uri="{BB962C8B-B14F-4D97-AF65-F5344CB8AC3E}">
        <p14:creationId xmlns:p14="http://schemas.microsoft.com/office/powerpoint/2010/main" val="68523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04B07A-025D-D3C6-43BE-ECD03685830B}"/>
              </a:ext>
            </a:extLst>
          </p:cNvPr>
          <p:cNvSpPr txBox="1"/>
          <p:nvPr/>
        </p:nvSpPr>
        <p:spPr>
          <a:xfrm>
            <a:off x="362375" y="511387"/>
            <a:ext cx="1983235"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DDPM/DDIM</a:t>
            </a:r>
            <a:endParaRPr lang="zh-CN" alt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BEA8698-DA33-E75F-F555-0BD28795B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011" y="193523"/>
            <a:ext cx="6196614" cy="218011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AC2F63E-C79D-5535-31A9-87CE2415BDEB}"/>
              </a:ext>
            </a:extLst>
          </p:cNvPr>
          <p:cNvPicPr>
            <a:picLocks noChangeAspect="1"/>
          </p:cNvPicPr>
          <p:nvPr/>
        </p:nvPicPr>
        <p:blipFill rotWithShape="1">
          <a:blip r:embed="rId3"/>
          <a:srcRect l="3578" r="4247"/>
          <a:stretch/>
        </p:blipFill>
        <p:spPr>
          <a:xfrm>
            <a:off x="912986" y="1111615"/>
            <a:ext cx="4804429" cy="1917474"/>
          </a:xfrm>
          <a:prstGeom prst="rect">
            <a:avLst/>
          </a:prstGeom>
        </p:spPr>
      </p:pic>
      <p:pic>
        <p:nvPicPr>
          <p:cNvPr id="5" name="图片 4">
            <a:extLst>
              <a:ext uri="{FF2B5EF4-FFF2-40B4-BE49-F238E27FC236}">
                <a16:creationId xmlns:a16="http://schemas.microsoft.com/office/drawing/2014/main" id="{3298517E-7BE1-CF8E-2A39-29DEC93DA0E4}"/>
              </a:ext>
            </a:extLst>
          </p:cNvPr>
          <p:cNvPicPr>
            <a:picLocks noChangeAspect="1"/>
          </p:cNvPicPr>
          <p:nvPr/>
        </p:nvPicPr>
        <p:blipFill>
          <a:blip r:embed="rId4"/>
          <a:stretch>
            <a:fillRect/>
          </a:stretch>
        </p:blipFill>
        <p:spPr>
          <a:xfrm>
            <a:off x="939681" y="2903415"/>
            <a:ext cx="5180952" cy="1580952"/>
          </a:xfrm>
          <a:prstGeom prst="rect">
            <a:avLst/>
          </a:prstGeom>
        </p:spPr>
      </p:pic>
      <p:pic>
        <p:nvPicPr>
          <p:cNvPr id="6" name="图片 5">
            <a:extLst>
              <a:ext uri="{FF2B5EF4-FFF2-40B4-BE49-F238E27FC236}">
                <a16:creationId xmlns:a16="http://schemas.microsoft.com/office/drawing/2014/main" id="{3EE54BF5-7FFD-58D6-FB61-E19EAD1ACCA1}"/>
              </a:ext>
            </a:extLst>
          </p:cNvPr>
          <p:cNvPicPr>
            <a:picLocks noChangeAspect="1"/>
          </p:cNvPicPr>
          <p:nvPr/>
        </p:nvPicPr>
        <p:blipFill>
          <a:blip r:embed="rId5"/>
          <a:stretch>
            <a:fillRect/>
          </a:stretch>
        </p:blipFill>
        <p:spPr>
          <a:xfrm>
            <a:off x="244717" y="4515249"/>
            <a:ext cx="6942857" cy="1190476"/>
          </a:xfrm>
          <a:prstGeom prst="rect">
            <a:avLst/>
          </a:prstGeom>
        </p:spPr>
      </p:pic>
      <p:sp>
        <p:nvSpPr>
          <p:cNvPr id="7" name="文本框 6">
            <a:extLst>
              <a:ext uri="{FF2B5EF4-FFF2-40B4-BE49-F238E27FC236}">
                <a16:creationId xmlns:a16="http://schemas.microsoft.com/office/drawing/2014/main" id="{0FA66888-65AF-F5DB-286C-5676D7366E97}"/>
              </a:ext>
            </a:extLst>
          </p:cNvPr>
          <p:cNvSpPr txBox="1"/>
          <p:nvPr/>
        </p:nvSpPr>
        <p:spPr>
          <a:xfrm>
            <a:off x="0" y="1077879"/>
            <a:ext cx="99738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DDPM:</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64605EE-398B-AEEB-E34D-D63AD6A7BE9C}"/>
              </a:ext>
            </a:extLst>
          </p:cNvPr>
          <p:cNvSpPr txBox="1"/>
          <p:nvPr/>
        </p:nvSpPr>
        <p:spPr>
          <a:xfrm>
            <a:off x="0" y="3123221"/>
            <a:ext cx="93968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5E6BBEB0-FB77-E076-3CC1-96F9E51934DC}"/>
              </a:ext>
            </a:extLst>
          </p:cNvPr>
          <p:cNvPicPr>
            <a:picLocks noChangeAspect="1"/>
          </p:cNvPicPr>
          <p:nvPr/>
        </p:nvPicPr>
        <p:blipFill>
          <a:blip r:embed="rId6"/>
          <a:stretch>
            <a:fillRect/>
          </a:stretch>
        </p:blipFill>
        <p:spPr>
          <a:xfrm>
            <a:off x="7051544" y="3123221"/>
            <a:ext cx="4200775" cy="736553"/>
          </a:xfrm>
          <a:prstGeom prst="rect">
            <a:avLst/>
          </a:prstGeom>
        </p:spPr>
      </p:pic>
      <p:pic>
        <p:nvPicPr>
          <p:cNvPr id="10" name="图片 9">
            <a:extLst>
              <a:ext uri="{FF2B5EF4-FFF2-40B4-BE49-F238E27FC236}">
                <a16:creationId xmlns:a16="http://schemas.microsoft.com/office/drawing/2014/main" id="{353A5392-D4A0-4BD3-FF7D-4CB1CB6A0B1E}"/>
              </a:ext>
            </a:extLst>
          </p:cNvPr>
          <p:cNvPicPr>
            <a:picLocks noChangeAspect="1"/>
          </p:cNvPicPr>
          <p:nvPr/>
        </p:nvPicPr>
        <p:blipFill>
          <a:blip r:embed="rId7"/>
          <a:stretch>
            <a:fillRect/>
          </a:stretch>
        </p:blipFill>
        <p:spPr>
          <a:xfrm>
            <a:off x="7187574" y="4087138"/>
            <a:ext cx="4200775" cy="767698"/>
          </a:xfrm>
          <a:prstGeom prst="rect">
            <a:avLst/>
          </a:prstGeom>
        </p:spPr>
      </p:pic>
      <p:sp>
        <p:nvSpPr>
          <p:cNvPr id="12" name="文本框 11">
            <a:extLst>
              <a:ext uri="{FF2B5EF4-FFF2-40B4-BE49-F238E27FC236}">
                <a16:creationId xmlns:a16="http://schemas.microsoft.com/office/drawing/2014/main" id="{4D5E6932-D548-A914-0B1F-218AFC85D51E}"/>
              </a:ext>
            </a:extLst>
          </p:cNvPr>
          <p:cNvSpPr txBox="1"/>
          <p:nvPr/>
        </p:nvSpPr>
        <p:spPr>
          <a:xfrm>
            <a:off x="6120633" y="3303644"/>
            <a:ext cx="1154098"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Sampling:</a:t>
            </a:r>
            <a:endParaRPr lang="zh-CN" altLang="en-US" dirty="0"/>
          </a:p>
        </p:txBody>
      </p:sp>
      <p:sp>
        <p:nvSpPr>
          <p:cNvPr id="14" name="文本框 13">
            <a:extLst>
              <a:ext uri="{FF2B5EF4-FFF2-40B4-BE49-F238E27FC236}">
                <a16:creationId xmlns:a16="http://schemas.microsoft.com/office/drawing/2014/main" id="{CA40D461-BBC8-4E4A-87FF-77F5808AE518}"/>
              </a:ext>
            </a:extLst>
          </p:cNvPr>
          <p:cNvSpPr txBox="1"/>
          <p:nvPr/>
        </p:nvSpPr>
        <p:spPr>
          <a:xfrm>
            <a:off x="6147328" y="4145917"/>
            <a:ext cx="6125592"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Inversion:</a:t>
            </a:r>
            <a:endParaRPr lang="zh-CN" altLang="en-US" dirty="0"/>
          </a:p>
        </p:txBody>
      </p:sp>
    </p:spTree>
    <p:extLst>
      <p:ext uri="{BB962C8B-B14F-4D97-AF65-F5344CB8AC3E}">
        <p14:creationId xmlns:p14="http://schemas.microsoft.com/office/powerpoint/2010/main" val="209664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7F9655-5A25-837F-9066-83B8260EF33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52B87C2-62F7-A76C-00C0-394066A6E34E}"/>
              </a:ext>
            </a:extLst>
          </p:cNvPr>
          <p:cNvSpPr txBox="1"/>
          <p:nvPr/>
        </p:nvSpPr>
        <p:spPr>
          <a:xfrm>
            <a:off x="1102160" y="1365123"/>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endParaRPr lang="zh-CN" altLang="en-US" sz="2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A889BCDB-0FE9-FE81-CB6C-7C286767A914}"/>
              </a:ext>
            </a:extLst>
          </p:cNvPr>
          <p:cNvPicPr>
            <a:picLocks noChangeAspect="1"/>
          </p:cNvPicPr>
          <p:nvPr/>
        </p:nvPicPr>
        <p:blipFill>
          <a:blip r:embed="rId2"/>
          <a:stretch>
            <a:fillRect/>
          </a:stretch>
        </p:blipFill>
        <p:spPr>
          <a:xfrm>
            <a:off x="1369297" y="1920209"/>
            <a:ext cx="10096500" cy="4295775"/>
          </a:xfrm>
          <a:prstGeom prst="rect">
            <a:avLst/>
          </a:prstGeom>
        </p:spPr>
      </p:pic>
    </p:spTree>
    <p:extLst>
      <p:ext uri="{BB962C8B-B14F-4D97-AF65-F5344CB8AC3E}">
        <p14:creationId xmlns:p14="http://schemas.microsoft.com/office/powerpoint/2010/main" val="3530120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7F9655-5A25-837F-9066-83B8260EF33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0321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EA026D4-E91C-B83C-A9F0-CFF432C7B5AE}"/>
              </a:ext>
            </a:extLst>
          </p:cNvPr>
          <p:cNvPicPr>
            <a:picLocks noChangeAspect="1"/>
          </p:cNvPicPr>
          <p:nvPr/>
        </p:nvPicPr>
        <p:blipFill>
          <a:blip r:embed="rId2"/>
          <a:stretch>
            <a:fillRect/>
          </a:stretch>
        </p:blipFill>
        <p:spPr>
          <a:xfrm>
            <a:off x="362375" y="1676436"/>
            <a:ext cx="6712927" cy="2455949"/>
          </a:xfrm>
          <a:prstGeom prst="rect">
            <a:avLst/>
          </a:prstGeom>
        </p:spPr>
      </p:pic>
      <p:pic>
        <p:nvPicPr>
          <p:cNvPr id="6" name="图片 5">
            <a:extLst>
              <a:ext uri="{FF2B5EF4-FFF2-40B4-BE49-F238E27FC236}">
                <a16:creationId xmlns:a16="http://schemas.microsoft.com/office/drawing/2014/main" id="{340BDEDD-5DC6-D53D-C753-79FB8E647B5B}"/>
              </a:ext>
            </a:extLst>
          </p:cNvPr>
          <p:cNvPicPr>
            <a:picLocks noChangeAspect="1"/>
          </p:cNvPicPr>
          <p:nvPr/>
        </p:nvPicPr>
        <p:blipFill>
          <a:blip r:embed="rId3"/>
          <a:stretch>
            <a:fillRect/>
          </a:stretch>
        </p:blipFill>
        <p:spPr>
          <a:xfrm>
            <a:off x="121215" y="5527463"/>
            <a:ext cx="4143375" cy="819150"/>
          </a:xfrm>
          <a:prstGeom prst="rect">
            <a:avLst/>
          </a:prstGeom>
        </p:spPr>
      </p:pic>
      <p:sp>
        <p:nvSpPr>
          <p:cNvPr id="7" name="文本框 6">
            <a:extLst>
              <a:ext uri="{FF2B5EF4-FFF2-40B4-BE49-F238E27FC236}">
                <a16:creationId xmlns:a16="http://schemas.microsoft.com/office/drawing/2014/main" id="{215E559C-4BD8-A8CC-8D6D-C83C3BD68656}"/>
              </a:ext>
            </a:extLst>
          </p:cNvPr>
          <p:cNvSpPr txBox="1"/>
          <p:nvPr/>
        </p:nvSpPr>
        <p:spPr>
          <a:xfrm>
            <a:off x="121215" y="4503092"/>
            <a:ext cx="3526337" cy="923330"/>
          </a:xfrm>
          <a:prstGeom prst="rect">
            <a:avLst/>
          </a:prstGeom>
          <a:noFill/>
        </p:spPr>
        <p:txBody>
          <a:bodyPr wrap="square">
            <a:spAutoFit/>
          </a:bodyPr>
          <a:lstStyle/>
          <a:p>
            <a:pPr marL="400050" indent="-400050">
              <a:buAutoNum type="romanLcParenBoth"/>
            </a:pPr>
            <a:r>
              <a:rPr lang="en-US" altLang="zh-CN" dirty="0">
                <a:latin typeface="Times New Roman" panose="02020603050405020304" pitchFamily="18" charset="0"/>
                <a:cs typeface="Times New Roman" panose="02020603050405020304" pitchFamily="18" charset="0"/>
              </a:rPr>
              <a:t>DDIM Inversion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Self-attention Feature Injection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Guided Latent Update</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965D205-7482-493B-26F0-3B6616D9F815}"/>
              </a:ext>
            </a:extLst>
          </p:cNvPr>
          <p:cNvPicPr>
            <a:picLocks noChangeAspect="1"/>
          </p:cNvPicPr>
          <p:nvPr/>
        </p:nvPicPr>
        <p:blipFill>
          <a:blip r:embed="rId4"/>
          <a:stretch>
            <a:fillRect/>
          </a:stretch>
        </p:blipFill>
        <p:spPr>
          <a:xfrm>
            <a:off x="7364698" y="0"/>
            <a:ext cx="4464927" cy="6858000"/>
          </a:xfrm>
          <a:prstGeom prst="rect">
            <a:avLst/>
          </a:prstGeom>
        </p:spPr>
      </p:pic>
    </p:spTree>
    <p:extLst>
      <p:ext uri="{BB962C8B-B14F-4D97-AF65-F5344CB8AC3E}">
        <p14:creationId xmlns:p14="http://schemas.microsoft.com/office/powerpoint/2010/main" val="3760248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8D40F4A1-223C-575B-C6D8-963D22011EB6}"/>
              </a:ext>
            </a:extLst>
          </p:cNvPr>
          <p:cNvPicPr>
            <a:picLocks noChangeAspect="1"/>
          </p:cNvPicPr>
          <p:nvPr/>
        </p:nvPicPr>
        <p:blipFill>
          <a:blip r:embed="rId2"/>
          <a:stretch>
            <a:fillRect/>
          </a:stretch>
        </p:blipFill>
        <p:spPr>
          <a:xfrm>
            <a:off x="1121582" y="2048868"/>
            <a:ext cx="4162982" cy="2177458"/>
          </a:xfrm>
          <a:prstGeom prst="rect">
            <a:avLst/>
          </a:prstGeom>
        </p:spPr>
      </p:pic>
      <p:sp>
        <p:nvSpPr>
          <p:cNvPr id="10" name="文本框 9">
            <a:extLst>
              <a:ext uri="{FF2B5EF4-FFF2-40B4-BE49-F238E27FC236}">
                <a16:creationId xmlns:a16="http://schemas.microsoft.com/office/drawing/2014/main" id="{A1DD6E1C-5767-2502-C71A-D3F22B8AB17C}"/>
              </a:ext>
            </a:extLst>
          </p:cNvPr>
          <p:cNvSpPr txBox="1"/>
          <p:nvPr/>
        </p:nvSpPr>
        <p:spPr>
          <a:xfrm>
            <a:off x="913507" y="1293850"/>
            <a:ext cx="51824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Guided Latent Update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only for first 25 steps </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703D3BE-2BA7-0DEA-93D5-1EA9B4C72E0D}"/>
                  </a:ext>
                </a:extLst>
              </p:cNvPr>
              <p:cNvSpPr txBox="1"/>
              <p:nvPr/>
            </p:nvSpPr>
            <p:spPr>
              <a:xfrm>
                <a:off x="1121582" y="4683226"/>
                <a:ext cx="5249794" cy="372859"/>
              </a:xfrm>
              <a:prstGeom prst="rect">
                <a:avLst/>
              </a:prstGeom>
              <a:noFill/>
            </p:spPr>
            <p:txBody>
              <a:bodyPr wrap="square">
                <a:spAutoFit/>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𝑡</m:t>
                        </m:r>
                      </m:sup>
                    </m:sSubSup>
                    <m:r>
                      <a:rPr lang="zh-CN" altLang="en-US" i="1">
                        <a:latin typeface="Cambria Math" panose="02040503050406030204" pitchFamily="18" charset="0"/>
                      </a:rPr>
                      <m:t>是一个</m:t>
                    </m:r>
                  </m:oMath>
                </a14:m>
                <a:r>
                  <a:rPr lang="zh-CN" altLang="en-US" dirty="0"/>
                  <a:t>关于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的式子，表示第</a:t>
                </a:r>
                <a:r>
                  <a:rPr lang="en-US" altLang="zh-CN" dirty="0"/>
                  <a:t>t</a:t>
                </a:r>
                <a:r>
                  <a:rPr lang="zh-CN" altLang="en-US" dirty="0"/>
                  <a:t>步时对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dirty="0"/>
                  <a:t>的预测</a:t>
                </a:r>
              </a:p>
            </p:txBody>
          </p:sp>
        </mc:Choice>
        <mc:Fallback xmlns="">
          <p:sp>
            <p:nvSpPr>
              <p:cNvPr id="13" name="文本框 12">
                <a:extLst>
                  <a:ext uri="{FF2B5EF4-FFF2-40B4-BE49-F238E27FC236}">
                    <a16:creationId xmlns:a16="http://schemas.microsoft.com/office/drawing/2014/main" id="{9703D3BE-2BA7-0DEA-93D5-1EA9B4C72E0D}"/>
                  </a:ext>
                </a:extLst>
              </p:cNvPr>
              <p:cNvSpPr txBox="1">
                <a:spLocks noRot="1" noChangeAspect="1" noMove="1" noResize="1" noEditPoints="1" noAdjustHandles="1" noChangeArrowheads="1" noChangeShapeType="1" noTextEdit="1"/>
              </p:cNvSpPr>
              <p:nvPr/>
            </p:nvSpPr>
            <p:spPr>
              <a:xfrm>
                <a:off x="1121582" y="4683226"/>
                <a:ext cx="5249794" cy="372859"/>
              </a:xfrm>
              <a:prstGeom prst="rect">
                <a:avLst/>
              </a:prstGeom>
              <a:blipFill>
                <a:blip r:embed="rId3"/>
                <a:stretch>
                  <a:fillRect t="-6557" b="-26230"/>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3ADA238E-7FD2-7B5B-DB55-A65A76F63096}"/>
              </a:ext>
            </a:extLst>
          </p:cNvPr>
          <p:cNvPicPr>
            <a:picLocks noChangeAspect="1"/>
          </p:cNvPicPr>
          <p:nvPr/>
        </p:nvPicPr>
        <p:blipFill rotWithShape="1">
          <a:blip r:embed="rId4"/>
          <a:srcRect t="5275" b="1891"/>
          <a:stretch/>
        </p:blipFill>
        <p:spPr>
          <a:xfrm>
            <a:off x="6781122" y="2584938"/>
            <a:ext cx="4400550" cy="442127"/>
          </a:xfrm>
          <a:prstGeom prst="rect">
            <a:avLst/>
          </a:prstGeom>
        </p:spPr>
      </p:pic>
      <p:pic>
        <p:nvPicPr>
          <p:cNvPr id="17" name="图片 16">
            <a:extLst>
              <a:ext uri="{FF2B5EF4-FFF2-40B4-BE49-F238E27FC236}">
                <a16:creationId xmlns:a16="http://schemas.microsoft.com/office/drawing/2014/main" id="{B81D7DEE-441A-C13E-00C0-5829251E09D5}"/>
              </a:ext>
            </a:extLst>
          </p:cNvPr>
          <p:cNvPicPr>
            <a:picLocks noChangeAspect="1"/>
          </p:cNvPicPr>
          <p:nvPr/>
        </p:nvPicPr>
        <p:blipFill>
          <a:blip r:embed="rId5"/>
          <a:stretch>
            <a:fillRect/>
          </a:stretch>
        </p:blipFill>
        <p:spPr>
          <a:xfrm>
            <a:off x="6567789" y="3291093"/>
            <a:ext cx="4613883" cy="668843"/>
          </a:xfrm>
          <a:prstGeom prst="rect">
            <a:avLst/>
          </a:prstGeom>
        </p:spPr>
      </p:pic>
    </p:spTree>
    <p:extLst>
      <p:ext uri="{BB962C8B-B14F-4D97-AF65-F5344CB8AC3E}">
        <p14:creationId xmlns:p14="http://schemas.microsoft.com/office/powerpoint/2010/main" val="532008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D3783CE-9929-C57B-87CD-4629DB469ECB}"/>
              </a:ext>
            </a:extLst>
          </p:cNvPr>
          <p:cNvPicPr>
            <a:picLocks noChangeAspect="1"/>
          </p:cNvPicPr>
          <p:nvPr/>
        </p:nvPicPr>
        <p:blipFill>
          <a:blip r:embed="rId3"/>
          <a:stretch>
            <a:fillRect/>
          </a:stretch>
        </p:blipFill>
        <p:spPr>
          <a:xfrm>
            <a:off x="6419850" y="0"/>
            <a:ext cx="5772150" cy="4162425"/>
          </a:xfrm>
          <a:prstGeom prst="rect">
            <a:avLst/>
          </a:prstGeom>
        </p:spPr>
      </p:pic>
      <p:pic>
        <p:nvPicPr>
          <p:cNvPr id="6" name="图片 5">
            <a:extLst>
              <a:ext uri="{FF2B5EF4-FFF2-40B4-BE49-F238E27FC236}">
                <a16:creationId xmlns:a16="http://schemas.microsoft.com/office/drawing/2014/main" id="{5FC73A02-0BBC-A6DF-7777-40389B2C4509}"/>
              </a:ext>
            </a:extLst>
          </p:cNvPr>
          <p:cNvPicPr>
            <a:picLocks noChangeAspect="1"/>
          </p:cNvPicPr>
          <p:nvPr/>
        </p:nvPicPr>
        <p:blipFill>
          <a:blip r:embed="rId4"/>
          <a:stretch>
            <a:fillRect/>
          </a:stretch>
        </p:blipFill>
        <p:spPr>
          <a:xfrm>
            <a:off x="6548804" y="4033549"/>
            <a:ext cx="5643196" cy="2157185"/>
          </a:xfrm>
          <a:prstGeom prst="rect">
            <a:avLst/>
          </a:prstGeom>
        </p:spPr>
      </p:pic>
      <p:sp>
        <p:nvSpPr>
          <p:cNvPr id="7" name="文本框 6">
            <a:extLst>
              <a:ext uri="{FF2B5EF4-FFF2-40B4-BE49-F238E27FC236}">
                <a16:creationId xmlns:a16="http://schemas.microsoft.com/office/drawing/2014/main" id="{87709C25-C320-7E91-D029-D6984E2CF6DE}"/>
              </a:ext>
            </a:extLst>
          </p:cNvPr>
          <p:cNvSpPr txBox="1"/>
          <p:nvPr/>
        </p:nvSpPr>
        <p:spPr>
          <a:xfrm>
            <a:off x="1021773" y="973052"/>
            <a:ext cx="168828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Comparison</a:t>
            </a:r>
            <a:endParaRPr lang="zh-CN" altLang="en-US" sz="2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9E59A79-40EF-A1F2-AC6C-295D2A05FA9A}"/>
              </a:ext>
            </a:extLst>
          </p:cNvPr>
          <p:cNvPicPr>
            <a:picLocks noChangeAspect="1"/>
          </p:cNvPicPr>
          <p:nvPr/>
        </p:nvPicPr>
        <p:blipFill>
          <a:blip r:embed="rId5"/>
          <a:stretch>
            <a:fillRect/>
          </a:stretch>
        </p:blipFill>
        <p:spPr>
          <a:xfrm>
            <a:off x="137737" y="4632439"/>
            <a:ext cx="5447345" cy="2157185"/>
          </a:xfrm>
          <a:prstGeom prst="rect">
            <a:avLst/>
          </a:prstGeom>
        </p:spPr>
      </p:pic>
      <p:sp>
        <p:nvSpPr>
          <p:cNvPr id="11" name="文本框 10">
            <a:extLst>
              <a:ext uri="{FF2B5EF4-FFF2-40B4-BE49-F238E27FC236}">
                <a16:creationId xmlns:a16="http://schemas.microsoft.com/office/drawing/2014/main" id="{E9B4FD75-6D75-4459-C05D-8FE47887D3A3}"/>
              </a:ext>
            </a:extLst>
          </p:cNvPr>
          <p:cNvSpPr txBox="1"/>
          <p:nvPr/>
        </p:nvSpPr>
        <p:spPr>
          <a:xfrm>
            <a:off x="137737" y="4263107"/>
            <a:ext cx="6094324"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Quantitative comparison</a:t>
            </a:r>
          </a:p>
        </p:txBody>
      </p:sp>
      <p:pic>
        <p:nvPicPr>
          <p:cNvPr id="13" name="图片 12">
            <a:extLst>
              <a:ext uri="{FF2B5EF4-FFF2-40B4-BE49-F238E27FC236}">
                <a16:creationId xmlns:a16="http://schemas.microsoft.com/office/drawing/2014/main" id="{542452E1-E068-0163-799D-57A18A50370D}"/>
              </a:ext>
            </a:extLst>
          </p:cNvPr>
          <p:cNvPicPr>
            <a:picLocks noChangeAspect="1"/>
          </p:cNvPicPr>
          <p:nvPr/>
        </p:nvPicPr>
        <p:blipFill>
          <a:blip r:embed="rId6"/>
          <a:stretch>
            <a:fillRect/>
          </a:stretch>
        </p:blipFill>
        <p:spPr>
          <a:xfrm>
            <a:off x="941302" y="1963459"/>
            <a:ext cx="4487194" cy="2321244"/>
          </a:xfrm>
          <a:prstGeom prst="rect">
            <a:avLst/>
          </a:prstGeom>
        </p:spPr>
      </p:pic>
      <p:sp>
        <p:nvSpPr>
          <p:cNvPr id="14" name="文本框 13">
            <a:extLst>
              <a:ext uri="{FF2B5EF4-FFF2-40B4-BE49-F238E27FC236}">
                <a16:creationId xmlns:a16="http://schemas.microsoft.com/office/drawing/2014/main" id="{7C72C87A-8EB0-F671-9D8E-92BF3AB2C949}"/>
              </a:ext>
            </a:extLst>
          </p:cNvPr>
          <p:cNvSpPr txBox="1"/>
          <p:nvPr/>
        </p:nvSpPr>
        <p:spPr>
          <a:xfrm>
            <a:off x="1676" y="1833213"/>
            <a:ext cx="609432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User Study</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077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99E026F-1F15-847B-CD92-08FFC467CCD3}"/>
              </a:ext>
            </a:extLst>
          </p:cNvPr>
          <p:cNvPicPr>
            <a:picLocks noChangeAspect="1"/>
          </p:cNvPicPr>
          <p:nvPr/>
        </p:nvPicPr>
        <p:blipFill>
          <a:blip r:embed="rId2"/>
          <a:stretch>
            <a:fillRect/>
          </a:stretch>
        </p:blipFill>
        <p:spPr>
          <a:xfrm>
            <a:off x="6428467" y="0"/>
            <a:ext cx="5629275" cy="4657725"/>
          </a:xfrm>
          <a:prstGeom prst="rect">
            <a:avLst/>
          </a:prstGeom>
        </p:spPr>
      </p:pic>
      <p:sp>
        <p:nvSpPr>
          <p:cNvPr id="5" name="文本框 4">
            <a:extLst>
              <a:ext uri="{FF2B5EF4-FFF2-40B4-BE49-F238E27FC236}">
                <a16:creationId xmlns:a16="http://schemas.microsoft.com/office/drawing/2014/main" id="{8F80038B-07AD-AD3B-4917-C29C78C9277F}"/>
              </a:ext>
            </a:extLst>
          </p:cNvPr>
          <p:cNvSpPr txBox="1"/>
          <p:nvPr/>
        </p:nvSpPr>
        <p:spPr>
          <a:xfrm>
            <a:off x="1095904" y="1435461"/>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p>
        </p:txBody>
      </p:sp>
      <p:sp>
        <p:nvSpPr>
          <p:cNvPr id="7" name="文本框 6">
            <a:extLst>
              <a:ext uri="{FF2B5EF4-FFF2-40B4-BE49-F238E27FC236}">
                <a16:creationId xmlns:a16="http://schemas.microsoft.com/office/drawing/2014/main" id="{D569CC76-DC00-4AB8-7642-1EE01C061995}"/>
              </a:ext>
            </a:extLst>
          </p:cNvPr>
          <p:cNvSpPr txBox="1"/>
          <p:nvPr/>
        </p:nvSpPr>
        <p:spPr>
          <a:xfrm>
            <a:off x="102781" y="2413337"/>
            <a:ext cx="5764124" cy="2031325"/>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 fixed anchor frame: </a:t>
            </a:r>
            <a:r>
              <a:rPr lang="en-US" altLang="zh-CN" dirty="0">
                <a:latin typeface="Times New Roman" panose="02020603050405020304" pitchFamily="18" charset="0"/>
                <a:cs typeface="Times New Roman" panose="02020603050405020304" pitchFamily="18" charset="0"/>
              </a:rPr>
              <a:t>structural artifacts as the distance between the anchor and the edited frame increases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the previous frame only: </a:t>
            </a:r>
            <a:r>
              <a:rPr lang="en-US" altLang="zh-CN" dirty="0">
                <a:latin typeface="Times New Roman" panose="02020603050405020304" pitchFamily="18" charset="0"/>
                <a:cs typeface="Times New Roman" panose="02020603050405020304" pitchFamily="18" charset="0"/>
              </a:rPr>
              <a:t>temporal and structural artifacts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an anchor frame and a randomly selected previous frame: </a:t>
            </a:r>
            <a:r>
              <a:rPr lang="en-US" altLang="zh-CN" dirty="0">
                <a:latin typeface="Times New Roman" panose="02020603050405020304" pitchFamily="18" charset="0"/>
                <a:cs typeface="Times New Roman" panose="02020603050405020304" pitchFamily="18" charset="0"/>
              </a:rPr>
              <a:t>temporal and structural artifacts</a:t>
            </a:r>
            <a:endParaRPr lang="en-US" altLang="zh-C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an anchor frame and a previous frame</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8850221-CA97-4541-E348-C904ECE24EF2}"/>
              </a:ext>
            </a:extLst>
          </p:cNvPr>
          <p:cNvSpPr txBox="1"/>
          <p:nvPr/>
        </p:nvSpPr>
        <p:spPr>
          <a:xfrm>
            <a:off x="272437" y="5267013"/>
            <a:ext cx="8970667" cy="830997"/>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previous frame</a:t>
            </a: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represents the state of the edit in a recurrent manner</a:t>
            </a:r>
          </a:p>
          <a:p>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anchor frame: </a:t>
            </a:r>
            <a:r>
              <a:rPr lang="en-US" altLang="zh-CN" sz="2400" dirty="0">
                <a:latin typeface="Times New Roman" panose="02020603050405020304" pitchFamily="18" charset="0"/>
                <a:cs typeface="Times New Roman" panose="02020603050405020304" pitchFamily="18" charset="0"/>
              </a:rPr>
              <a:t>temporal consistency</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34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290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A54247-BBDB-8749-7066-4D35E55DC5FB}"/>
              </a:ext>
            </a:extLst>
          </p:cNvPr>
          <p:cNvPicPr>
            <a:picLocks noChangeAspect="1"/>
          </p:cNvPicPr>
          <p:nvPr/>
        </p:nvPicPr>
        <p:blipFill>
          <a:blip r:embed="rId2"/>
          <a:stretch>
            <a:fillRect/>
          </a:stretch>
        </p:blipFill>
        <p:spPr>
          <a:xfrm>
            <a:off x="43108" y="742219"/>
            <a:ext cx="12105783" cy="3605469"/>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FBB7E21-D1E6-B446-F826-3E80EBDC78AF}"/>
              </a:ext>
            </a:extLst>
          </p:cNvPr>
          <p:cNvSpPr txBox="1"/>
          <p:nvPr/>
        </p:nvSpPr>
        <p:spPr>
          <a:xfrm>
            <a:off x="281988" y="4699100"/>
            <a:ext cx="6094324" cy="1200329"/>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Style-aware cross-frame attention</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Shape-aware cross-frame latent fusion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Pixel-aware cross-frame latent fusion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Color-aware adaptive latent adjustment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1297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29299AA-7088-E89F-1E8E-10618AEAED41}"/>
              </a:ext>
            </a:extLst>
          </p:cNvPr>
          <p:cNvSpPr txBox="1"/>
          <p:nvPr/>
        </p:nvSpPr>
        <p:spPr>
          <a:xfrm>
            <a:off x="362375" y="1470467"/>
            <a:ext cx="6094324"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Style-aware cross-frame attention</a:t>
            </a:r>
            <a:endParaRPr lang="en-US"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867B4009-06E6-1FC9-05CE-B20BCD3DF9CD}"/>
              </a:ext>
            </a:extLst>
          </p:cNvPr>
          <p:cNvSpPr txBox="1"/>
          <p:nvPr/>
        </p:nvSpPr>
        <p:spPr>
          <a:xfrm>
            <a:off x="362375" y="3223083"/>
            <a:ext cx="609432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Shape-aware cross-frame latent fusion</a:t>
            </a:r>
            <a:endParaRPr lang="zh-CN" altLang="en-US" dirty="0"/>
          </a:p>
        </p:txBody>
      </p:sp>
      <p:pic>
        <p:nvPicPr>
          <p:cNvPr id="10" name="图片 9">
            <a:extLst>
              <a:ext uri="{FF2B5EF4-FFF2-40B4-BE49-F238E27FC236}">
                <a16:creationId xmlns:a16="http://schemas.microsoft.com/office/drawing/2014/main" id="{AAABD50C-417B-9305-25E1-124607332E41}"/>
              </a:ext>
            </a:extLst>
          </p:cNvPr>
          <p:cNvPicPr>
            <a:picLocks noChangeAspect="1"/>
          </p:cNvPicPr>
          <p:nvPr/>
        </p:nvPicPr>
        <p:blipFill>
          <a:blip r:embed="rId2"/>
          <a:stretch>
            <a:fillRect/>
          </a:stretch>
        </p:blipFill>
        <p:spPr>
          <a:xfrm>
            <a:off x="4541855" y="1581182"/>
            <a:ext cx="5878285" cy="597410"/>
          </a:xfrm>
          <a:prstGeom prst="rect">
            <a:avLst/>
          </a:prstGeom>
        </p:spPr>
      </p:pic>
      <p:pic>
        <p:nvPicPr>
          <p:cNvPr id="12" name="图片 11">
            <a:extLst>
              <a:ext uri="{FF2B5EF4-FFF2-40B4-BE49-F238E27FC236}">
                <a16:creationId xmlns:a16="http://schemas.microsoft.com/office/drawing/2014/main" id="{DDD47E7F-20B9-301E-C093-B07C49AAD654}"/>
              </a:ext>
            </a:extLst>
          </p:cNvPr>
          <p:cNvPicPr>
            <a:picLocks noChangeAspect="1"/>
          </p:cNvPicPr>
          <p:nvPr/>
        </p:nvPicPr>
        <p:blipFill>
          <a:blip r:embed="rId3"/>
          <a:stretch>
            <a:fillRect/>
          </a:stretch>
        </p:blipFill>
        <p:spPr>
          <a:xfrm>
            <a:off x="4713622" y="5669036"/>
            <a:ext cx="4555358" cy="630628"/>
          </a:xfrm>
          <a:prstGeom prst="rect">
            <a:avLst/>
          </a:prstGeom>
        </p:spPr>
      </p:pic>
      <p:pic>
        <p:nvPicPr>
          <p:cNvPr id="13" name="图片 12">
            <a:extLst>
              <a:ext uri="{FF2B5EF4-FFF2-40B4-BE49-F238E27FC236}">
                <a16:creationId xmlns:a16="http://schemas.microsoft.com/office/drawing/2014/main" id="{0245B9D3-6894-6C39-84E8-63BF5C9C208E}"/>
              </a:ext>
            </a:extLst>
          </p:cNvPr>
          <p:cNvPicPr>
            <a:picLocks noChangeAspect="1"/>
          </p:cNvPicPr>
          <p:nvPr/>
        </p:nvPicPr>
        <p:blipFill>
          <a:blip r:embed="rId4"/>
          <a:stretch>
            <a:fillRect/>
          </a:stretch>
        </p:blipFill>
        <p:spPr>
          <a:xfrm>
            <a:off x="4909810" y="3263171"/>
            <a:ext cx="4162982" cy="2177458"/>
          </a:xfrm>
          <a:prstGeom prst="rect">
            <a:avLst/>
          </a:prstGeom>
        </p:spPr>
      </p:pic>
    </p:spTree>
    <p:extLst>
      <p:ext uri="{BB962C8B-B14F-4D97-AF65-F5344CB8AC3E}">
        <p14:creationId xmlns:p14="http://schemas.microsoft.com/office/powerpoint/2010/main" val="857066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F96B457-B64C-2E3B-74AC-28A13468AA39}"/>
              </a:ext>
            </a:extLst>
          </p:cNvPr>
          <p:cNvSpPr txBox="1"/>
          <p:nvPr/>
        </p:nvSpPr>
        <p:spPr>
          <a:xfrm>
            <a:off x="735839" y="1070208"/>
            <a:ext cx="4006983"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Pixel-aware cross-frame latent fusion</a:t>
            </a:r>
          </a:p>
        </p:txBody>
      </p:sp>
      <p:sp>
        <p:nvSpPr>
          <p:cNvPr id="6" name="文本框 5">
            <a:extLst>
              <a:ext uri="{FF2B5EF4-FFF2-40B4-BE49-F238E27FC236}">
                <a16:creationId xmlns:a16="http://schemas.microsoft.com/office/drawing/2014/main" id="{E7EEE741-C2DE-9A37-B53D-8634FB3F70D0}"/>
              </a:ext>
            </a:extLst>
          </p:cNvPr>
          <p:cNvSpPr txBox="1"/>
          <p:nvPr/>
        </p:nvSpPr>
        <p:spPr>
          <a:xfrm>
            <a:off x="605414" y="2362591"/>
            <a:ext cx="60943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Fidelity-oriented image encoding</a:t>
            </a:r>
          </a:p>
        </p:txBody>
      </p:sp>
      <p:pic>
        <p:nvPicPr>
          <p:cNvPr id="8" name="图片 7">
            <a:extLst>
              <a:ext uri="{FF2B5EF4-FFF2-40B4-BE49-F238E27FC236}">
                <a16:creationId xmlns:a16="http://schemas.microsoft.com/office/drawing/2014/main" id="{62B71D26-79E0-1CE4-C9CA-3562B969A23B}"/>
              </a:ext>
            </a:extLst>
          </p:cNvPr>
          <p:cNvPicPr>
            <a:picLocks noChangeAspect="1"/>
          </p:cNvPicPr>
          <p:nvPr/>
        </p:nvPicPr>
        <p:blipFill>
          <a:blip r:embed="rId2"/>
          <a:stretch>
            <a:fillRect/>
          </a:stretch>
        </p:blipFill>
        <p:spPr>
          <a:xfrm>
            <a:off x="605414" y="3114675"/>
            <a:ext cx="2486025" cy="314325"/>
          </a:xfrm>
          <a:prstGeom prst="rect">
            <a:avLst/>
          </a:prstGeom>
        </p:spPr>
      </p:pic>
      <p:pic>
        <p:nvPicPr>
          <p:cNvPr id="10" name="图片 9">
            <a:extLst>
              <a:ext uri="{FF2B5EF4-FFF2-40B4-BE49-F238E27FC236}">
                <a16:creationId xmlns:a16="http://schemas.microsoft.com/office/drawing/2014/main" id="{1D620A35-1CC6-9010-8F16-CC7755ADEF0A}"/>
              </a:ext>
            </a:extLst>
          </p:cNvPr>
          <p:cNvPicPr>
            <a:picLocks noChangeAspect="1"/>
          </p:cNvPicPr>
          <p:nvPr/>
        </p:nvPicPr>
        <p:blipFill>
          <a:blip r:embed="rId3"/>
          <a:stretch>
            <a:fillRect/>
          </a:stretch>
        </p:blipFill>
        <p:spPr>
          <a:xfrm>
            <a:off x="605414" y="3592677"/>
            <a:ext cx="2962275" cy="438150"/>
          </a:xfrm>
          <a:prstGeom prst="rect">
            <a:avLst/>
          </a:prstGeom>
        </p:spPr>
      </p:pic>
      <p:sp>
        <p:nvSpPr>
          <p:cNvPr id="12" name="文本框 11">
            <a:extLst>
              <a:ext uri="{FF2B5EF4-FFF2-40B4-BE49-F238E27FC236}">
                <a16:creationId xmlns:a16="http://schemas.microsoft.com/office/drawing/2014/main" id="{7084438F-F4B6-E4DB-7388-0C3F7D674656}"/>
              </a:ext>
            </a:extLst>
          </p:cNvPr>
          <p:cNvSpPr txBox="1"/>
          <p:nvPr/>
        </p:nvSpPr>
        <p:spPr>
          <a:xfrm>
            <a:off x="7840226" y="1565433"/>
            <a:ext cx="298184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Structure-guided inpainting</a:t>
            </a:r>
          </a:p>
        </p:txBody>
      </p:sp>
      <p:pic>
        <p:nvPicPr>
          <p:cNvPr id="14" name="图片 13">
            <a:extLst>
              <a:ext uri="{FF2B5EF4-FFF2-40B4-BE49-F238E27FC236}">
                <a16:creationId xmlns:a16="http://schemas.microsoft.com/office/drawing/2014/main" id="{3576CD9F-D095-0436-3C06-3ABD31312F53}"/>
              </a:ext>
            </a:extLst>
          </p:cNvPr>
          <p:cNvPicPr>
            <a:picLocks noChangeAspect="1"/>
          </p:cNvPicPr>
          <p:nvPr/>
        </p:nvPicPr>
        <p:blipFill>
          <a:blip r:embed="rId4"/>
          <a:stretch>
            <a:fillRect/>
          </a:stretch>
        </p:blipFill>
        <p:spPr>
          <a:xfrm>
            <a:off x="69880" y="4160486"/>
            <a:ext cx="5760676" cy="2697514"/>
          </a:xfrm>
          <a:prstGeom prst="rect">
            <a:avLst/>
          </a:prstGeom>
        </p:spPr>
      </p:pic>
      <p:pic>
        <p:nvPicPr>
          <p:cNvPr id="16" name="图片 15">
            <a:extLst>
              <a:ext uri="{FF2B5EF4-FFF2-40B4-BE49-F238E27FC236}">
                <a16:creationId xmlns:a16="http://schemas.microsoft.com/office/drawing/2014/main" id="{3032B298-E1F2-4065-D7F2-D673CCAA2077}"/>
              </a:ext>
            </a:extLst>
          </p:cNvPr>
          <p:cNvPicPr>
            <a:picLocks noChangeAspect="1"/>
          </p:cNvPicPr>
          <p:nvPr/>
        </p:nvPicPr>
        <p:blipFill>
          <a:blip r:embed="rId5"/>
          <a:stretch>
            <a:fillRect/>
          </a:stretch>
        </p:blipFill>
        <p:spPr>
          <a:xfrm>
            <a:off x="6440470" y="2583773"/>
            <a:ext cx="4857750" cy="428625"/>
          </a:xfrm>
          <a:prstGeom prst="rect">
            <a:avLst/>
          </a:prstGeom>
        </p:spPr>
      </p:pic>
      <p:pic>
        <p:nvPicPr>
          <p:cNvPr id="18" name="图片 17">
            <a:extLst>
              <a:ext uri="{FF2B5EF4-FFF2-40B4-BE49-F238E27FC236}">
                <a16:creationId xmlns:a16="http://schemas.microsoft.com/office/drawing/2014/main" id="{27560B91-1BF4-04E3-7708-581CB2ECC4FE}"/>
              </a:ext>
            </a:extLst>
          </p:cNvPr>
          <p:cNvPicPr>
            <a:picLocks noChangeAspect="1"/>
          </p:cNvPicPr>
          <p:nvPr/>
        </p:nvPicPr>
        <p:blipFill>
          <a:blip r:embed="rId6"/>
          <a:stretch>
            <a:fillRect/>
          </a:stretch>
        </p:blipFill>
        <p:spPr>
          <a:xfrm>
            <a:off x="7368058" y="3447093"/>
            <a:ext cx="3143250" cy="428625"/>
          </a:xfrm>
          <a:prstGeom prst="rect">
            <a:avLst/>
          </a:prstGeom>
        </p:spPr>
      </p:pic>
    </p:spTree>
    <p:extLst>
      <p:ext uri="{BB962C8B-B14F-4D97-AF65-F5344CB8AC3E}">
        <p14:creationId xmlns:p14="http://schemas.microsoft.com/office/powerpoint/2010/main" val="51292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04B07A-025D-D3C6-43BE-ECD03685830B}"/>
              </a:ext>
            </a:extLst>
          </p:cNvPr>
          <p:cNvSpPr txBox="1"/>
          <p:nvPr/>
        </p:nvSpPr>
        <p:spPr>
          <a:xfrm>
            <a:off x="362375" y="511387"/>
            <a:ext cx="1983235"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DDPM/DDIM</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899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55D9B3C-9986-CF14-5D6A-DFFC948AF52B}"/>
              </a:ext>
            </a:extLst>
          </p:cNvPr>
          <p:cNvSpPr txBox="1"/>
          <p:nvPr/>
        </p:nvSpPr>
        <p:spPr>
          <a:xfrm>
            <a:off x="1258556" y="2051092"/>
            <a:ext cx="6094324" cy="1477328"/>
          </a:xfrm>
          <a:prstGeom prst="rect">
            <a:avLst/>
          </a:prstGeom>
          <a:noFill/>
        </p:spPr>
        <p:txBody>
          <a:bodyPr wrap="square">
            <a:spAutoFit/>
          </a:bodyPr>
          <a:lstStyle/>
          <a:p>
            <a:pPr marL="285750" indent="-285750">
              <a:buFont typeface="Arial" panose="020B0604020202020204" pitchFamily="34" charset="0"/>
              <a:buChar char="•"/>
            </a:pPr>
            <a:r>
              <a:rPr lang="zh-CN" altLang="en-US" dirty="0"/>
              <a:t>Color-aware adaptive latent adjustment</a:t>
            </a:r>
            <a:endParaRPr lang="en-US" altLang="zh-CN" dirty="0"/>
          </a:p>
          <a:p>
            <a:pPr marL="285750" indent="-285750">
              <a:buFont typeface="Arial" panose="020B0604020202020204" pitchFamily="34" charset="0"/>
              <a:buChar char="•"/>
            </a:pPr>
            <a:r>
              <a:rPr lang="en-US" altLang="zh-CN" dirty="0"/>
              <a:t>Full Video Translation</a:t>
            </a:r>
          </a:p>
          <a:p>
            <a:pPr marL="285750" indent="-285750">
              <a:buFont typeface="Arial" panose="020B0604020202020204" pitchFamily="34" charset="0"/>
              <a:buChar char="•"/>
            </a:pPr>
            <a:r>
              <a:rPr lang="en-US" altLang="zh-CN" dirty="0"/>
              <a:t>Patch-based propagation</a:t>
            </a:r>
          </a:p>
          <a:p>
            <a:pPr marL="285750" indent="-285750">
              <a:buFont typeface="Arial" panose="020B0604020202020204" pitchFamily="34" charset="0"/>
              <a:buChar char="•"/>
            </a:pPr>
            <a:r>
              <a:rPr lang="en-US" altLang="zh-CN" dirty="0"/>
              <a:t>Temporal-aware blending</a:t>
            </a:r>
          </a:p>
          <a:p>
            <a:pPr marL="285750" indent="-285750">
              <a:buFont typeface="Arial" panose="020B0604020202020204" pitchFamily="34" charset="0"/>
              <a:buChar char="•"/>
            </a:pPr>
            <a:r>
              <a:rPr lang="zh-CN" altLang="en-US" dirty="0"/>
              <a:t>（</a:t>
            </a:r>
            <a:r>
              <a:rPr lang="en-US" altLang="zh-CN" dirty="0"/>
              <a:t>TODO</a:t>
            </a:r>
            <a:r>
              <a:rPr lang="zh-CN" altLang="en-US" dirty="0"/>
              <a:t>）</a:t>
            </a:r>
          </a:p>
        </p:txBody>
      </p:sp>
    </p:spTree>
    <p:extLst>
      <p:ext uri="{BB962C8B-B14F-4D97-AF65-F5344CB8AC3E}">
        <p14:creationId xmlns:p14="http://schemas.microsoft.com/office/powerpoint/2010/main" val="3835074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859FC4E-3F07-B19B-F92B-BCFC240C13D4}"/>
              </a:ext>
            </a:extLst>
          </p:cNvPr>
          <p:cNvPicPr>
            <a:picLocks noChangeAspect="1"/>
          </p:cNvPicPr>
          <p:nvPr/>
        </p:nvPicPr>
        <p:blipFill>
          <a:blip r:embed="rId2"/>
          <a:stretch>
            <a:fillRect/>
          </a:stretch>
        </p:blipFill>
        <p:spPr>
          <a:xfrm>
            <a:off x="0" y="2391665"/>
            <a:ext cx="4821935" cy="2383945"/>
          </a:xfrm>
          <a:prstGeom prst="rect">
            <a:avLst/>
          </a:prstGeom>
        </p:spPr>
      </p:pic>
      <p:sp>
        <p:nvSpPr>
          <p:cNvPr id="2" name="文本框 1">
            <a:extLst>
              <a:ext uri="{FF2B5EF4-FFF2-40B4-BE49-F238E27FC236}">
                <a16:creationId xmlns:a16="http://schemas.microsoft.com/office/drawing/2014/main" id="{CDD89C2A-47CE-B81E-C5E0-115A4E53AEFB}"/>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5B6315D-E624-9410-1CE6-81631017322B}"/>
              </a:ext>
            </a:extLst>
          </p:cNvPr>
          <p:cNvPicPr>
            <a:picLocks noChangeAspect="1"/>
          </p:cNvPicPr>
          <p:nvPr/>
        </p:nvPicPr>
        <p:blipFill rotWithShape="1">
          <a:blip r:embed="rId3"/>
          <a:srcRect r="3627"/>
          <a:stretch/>
        </p:blipFill>
        <p:spPr>
          <a:xfrm>
            <a:off x="4894280" y="0"/>
            <a:ext cx="7297720" cy="4733925"/>
          </a:xfrm>
          <a:prstGeom prst="rect">
            <a:avLst/>
          </a:prstGeom>
        </p:spPr>
      </p:pic>
      <p:pic>
        <p:nvPicPr>
          <p:cNvPr id="6" name="图片 5">
            <a:extLst>
              <a:ext uri="{FF2B5EF4-FFF2-40B4-BE49-F238E27FC236}">
                <a16:creationId xmlns:a16="http://schemas.microsoft.com/office/drawing/2014/main" id="{BBF5DCB4-4372-165A-4B89-D5A34B04F176}"/>
              </a:ext>
            </a:extLst>
          </p:cNvPr>
          <p:cNvPicPr>
            <a:picLocks noChangeAspect="1"/>
          </p:cNvPicPr>
          <p:nvPr/>
        </p:nvPicPr>
        <p:blipFill>
          <a:blip r:embed="rId4"/>
          <a:stretch>
            <a:fillRect/>
          </a:stretch>
        </p:blipFill>
        <p:spPr>
          <a:xfrm>
            <a:off x="4639722" y="4946745"/>
            <a:ext cx="7439025" cy="1571625"/>
          </a:xfrm>
          <a:prstGeom prst="rect">
            <a:avLst/>
          </a:prstGeom>
        </p:spPr>
      </p:pic>
      <p:sp>
        <p:nvSpPr>
          <p:cNvPr id="7" name="文本框 6">
            <a:extLst>
              <a:ext uri="{FF2B5EF4-FFF2-40B4-BE49-F238E27FC236}">
                <a16:creationId xmlns:a16="http://schemas.microsoft.com/office/drawing/2014/main" id="{5ECE4B87-70AE-7EA3-C30B-40E8E2DF25DD}"/>
              </a:ext>
            </a:extLst>
          </p:cNvPr>
          <p:cNvSpPr txBox="1"/>
          <p:nvPr/>
        </p:nvSpPr>
        <p:spPr>
          <a:xfrm>
            <a:off x="1021773" y="973052"/>
            <a:ext cx="168828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Comparison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3580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4C778C-9C82-5852-0288-04D752B52668}"/>
              </a:ext>
            </a:extLst>
          </p:cNvPr>
          <p:cNvPicPr>
            <a:picLocks noChangeAspect="1"/>
          </p:cNvPicPr>
          <p:nvPr/>
        </p:nvPicPr>
        <p:blipFill>
          <a:blip r:embed="rId2"/>
          <a:stretch>
            <a:fillRect/>
          </a:stretch>
        </p:blipFill>
        <p:spPr>
          <a:xfrm>
            <a:off x="0" y="0"/>
            <a:ext cx="10392745" cy="6222084"/>
          </a:xfrm>
          <a:prstGeom prst="rect">
            <a:avLst/>
          </a:prstGeom>
        </p:spPr>
      </p:pic>
      <p:sp>
        <p:nvSpPr>
          <p:cNvPr id="8" name="文本框 7">
            <a:hlinkClick r:id="rId3"/>
            <a:extLst>
              <a:ext uri="{FF2B5EF4-FFF2-40B4-BE49-F238E27FC236}">
                <a16:creationId xmlns:a16="http://schemas.microsoft.com/office/drawing/2014/main" id="{4E3E3E1D-C7AF-368F-4B9C-A0A1C1ED9D6F}"/>
              </a:ext>
            </a:extLst>
          </p:cNvPr>
          <p:cNvSpPr txBox="1"/>
          <p:nvPr/>
        </p:nvSpPr>
        <p:spPr>
          <a:xfrm>
            <a:off x="4051998" y="6311594"/>
            <a:ext cx="6094324" cy="369332"/>
          </a:xfrm>
          <a:prstGeom prst="rect">
            <a:avLst/>
          </a:prstGeom>
          <a:noFill/>
        </p:spPr>
        <p:txBody>
          <a:bodyPr wrap="square">
            <a:spAutoFit/>
          </a:bodyPr>
          <a:lstStyle/>
          <a:p>
            <a:r>
              <a:rPr lang="zh-CN" altLang="en-US" dirty="0"/>
              <a:t>https://anonymous-31415926.github.io/</a:t>
            </a:r>
          </a:p>
        </p:txBody>
      </p:sp>
    </p:spTree>
    <p:extLst>
      <p:ext uri="{BB962C8B-B14F-4D97-AF65-F5344CB8AC3E}">
        <p14:creationId xmlns:p14="http://schemas.microsoft.com/office/powerpoint/2010/main" val="677573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D89C2A-47CE-B81E-C5E0-115A4E53AEFB}"/>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915D267-E5C3-D496-059C-2532437D88AC}"/>
              </a:ext>
            </a:extLst>
          </p:cNvPr>
          <p:cNvSpPr txBox="1"/>
          <p:nvPr/>
        </p:nvSpPr>
        <p:spPr>
          <a:xfrm>
            <a:off x="1075808" y="1073721"/>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p>
        </p:txBody>
      </p:sp>
      <p:pic>
        <p:nvPicPr>
          <p:cNvPr id="5" name="图片 4">
            <a:extLst>
              <a:ext uri="{FF2B5EF4-FFF2-40B4-BE49-F238E27FC236}">
                <a16:creationId xmlns:a16="http://schemas.microsoft.com/office/drawing/2014/main" id="{FE51DB8E-4AE7-7D5E-6AEA-31177FB20DB2}"/>
              </a:ext>
            </a:extLst>
          </p:cNvPr>
          <p:cNvPicPr>
            <a:picLocks noChangeAspect="1"/>
          </p:cNvPicPr>
          <p:nvPr/>
        </p:nvPicPr>
        <p:blipFill>
          <a:blip r:embed="rId2"/>
          <a:stretch>
            <a:fillRect/>
          </a:stretch>
        </p:blipFill>
        <p:spPr>
          <a:xfrm>
            <a:off x="241334" y="1812457"/>
            <a:ext cx="11709331" cy="4236649"/>
          </a:xfrm>
          <a:prstGeom prst="rect">
            <a:avLst/>
          </a:prstGeom>
        </p:spPr>
      </p:pic>
    </p:spTree>
    <p:extLst>
      <p:ext uri="{BB962C8B-B14F-4D97-AF65-F5344CB8AC3E}">
        <p14:creationId xmlns:p14="http://schemas.microsoft.com/office/powerpoint/2010/main" val="3169047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83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695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211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901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778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Tune a video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D5755E2-513F-503B-B38C-97324062D67F}"/>
              </a:ext>
            </a:extLst>
          </p:cNvPr>
          <p:cNvPicPr>
            <a:picLocks noChangeAspect="1"/>
          </p:cNvPicPr>
          <p:nvPr/>
        </p:nvPicPr>
        <p:blipFill>
          <a:blip r:embed="rId2"/>
          <a:stretch>
            <a:fillRect/>
          </a:stretch>
        </p:blipFill>
        <p:spPr>
          <a:xfrm>
            <a:off x="568109" y="1253276"/>
            <a:ext cx="10685714" cy="3866667"/>
          </a:xfrm>
          <a:prstGeom prst="rect">
            <a:avLst/>
          </a:prstGeom>
        </p:spPr>
      </p:pic>
    </p:spTree>
    <p:extLst>
      <p:ext uri="{BB962C8B-B14F-4D97-AF65-F5344CB8AC3E}">
        <p14:creationId xmlns:p14="http://schemas.microsoft.com/office/powerpoint/2010/main" val="420073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778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Tune a video</a:t>
            </a: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70AF8F89-C6AF-8AA4-9231-2E0726962890}"/>
              </a:ext>
            </a:extLst>
          </p:cNvPr>
          <p:cNvSpPr/>
          <p:nvPr/>
        </p:nvSpPr>
        <p:spPr>
          <a:xfrm>
            <a:off x="456642" y="2304089"/>
            <a:ext cx="5476613" cy="2031325"/>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Regarding motion </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T2I models are able to generate images that align well with the text, including the verb terms.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Regarding consistent objects : </a:t>
            </a:r>
            <a:r>
              <a:rPr lang="en-US" altLang="zh-CN" dirty="0">
                <a:latin typeface="Times New Roman" panose="02020603050405020304" pitchFamily="18" charset="0"/>
                <a:cs typeface="Times New Roman" panose="02020603050405020304" pitchFamily="18" charset="0"/>
              </a:rPr>
              <a:t>Simply extending the spatial self-attention in the T2I model from one image to multiple images produces consistent content across frames</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D8E0DBE-DC0A-7448-48B2-DED507D3A902}"/>
              </a:ext>
            </a:extLst>
          </p:cNvPr>
          <p:cNvPicPr>
            <a:picLocks noChangeAspect="1"/>
          </p:cNvPicPr>
          <p:nvPr/>
        </p:nvPicPr>
        <p:blipFill>
          <a:blip r:embed="rId2"/>
          <a:stretch>
            <a:fillRect/>
          </a:stretch>
        </p:blipFill>
        <p:spPr>
          <a:xfrm>
            <a:off x="6353014" y="1262430"/>
            <a:ext cx="4961905" cy="3342857"/>
          </a:xfrm>
          <a:prstGeom prst="rect">
            <a:avLst/>
          </a:prstGeom>
        </p:spPr>
      </p:pic>
      <p:pic>
        <p:nvPicPr>
          <p:cNvPr id="5" name="图片 4">
            <a:extLst>
              <a:ext uri="{FF2B5EF4-FFF2-40B4-BE49-F238E27FC236}">
                <a16:creationId xmlns:a16="http://schemas.microsoft.com/office/drawing/2014/main" id="{6078227A-307B-9BFC-E4CF-6851DD6A4AE2}"/>
              </a:ext>
            </a:extLst>
          </p:cNvPr>
          <p:cNvPicPr>
            <a:picLocks noChangeAspect="1"/>
          </p:cNvPicPr>
          <p:nvPr/>
        </p:nvPicPr>
        <p:blipFill>
          <a:blip r:embed="rId3"/>
          <a:stretch>
            <a:fillRect/>
          </a:stretch>
        </p:blipFill>
        <p:spPr>
          <a:xfrm>
            <a:off x="6538728" y="4813667"/>
            <a:ext cx="4590476" cy="485714"/>
          </a:xfrm>
          <a:prstGeom prst="rect">
            <a:avLst/>
          </a:prstGeom>
        </p:spPr>
      </p:pic>
    </p:spTree>
    <p:extLst>
      <p:ext uri="{BB962C8B-B14F-4D97-AF65-F5344CB8AC3E}">
        <p14:creationId xmlns:p14="http://schemas.microsoft.com/office/powerpoint/2010/main" val="4090866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811FFE-287D-3B93-DF8F-5131F514EC05}"/>
              </a:ext>
            </a:extLst>
          </p:cNvPr>
          <p:cNvPicPr>
            <a:picLocks noChangeAspect="1"/>
          </p:cNvPicPr>
          <p:nvPr/>
        </p:nvPicPr>
        <p:blipFill>
          <a:blip r:embed="rId3"/>
          <a:stretch>
            <a:fillRect/>
          </a:stretch>
        </p:blipFill>
        <p:spPr>
          <a:xfrm>
            <a:off x="5550399" y="618323"/>
            <a:ext cx="4276190" cy="4285714"/>
          </a:xfrm>
          <a:prstGeom prst="rect">
            <a:avLst/>
          </a:prstGeom>
        </p:spPr>
      </p:pic>
      <p:sp>
        <p:nvSpPr>
          <p:cNvPr id="4" name="文本框 3">
            <a:extLst>
              <a:ext uri="{FF2B5EF4-FFF2-40B4-BE49-F238E27FC236}">
                <a16:creationId xmlns:a16="http://schemas.microsoft.com/office/drawing/2014/main" id="{1DA39FB2-CB1F-ECFE-2AD1-4BC21079158B}"/>
              </a:ext>
            </a:extLst>
          </p:cNvPr>
          <p:cNvSpPr txBox="1"/>
          <p:nvPr/>
        </p:nvSpPr>
        <p:spPr>
          <a:xfrm>
            <a:off x="287676" y="1479480"/>
            <a:ext cx="4737194" cy="169584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ST-Attn : </a:t>
            </a:r>
            <a:r>
              <a:rPr lang="zh-CN" altLang="en-US" sz="2400" dirty="0">
                <a:latin typeface="Times New Roman" panose="02020603050405020304" pitchFamily="18" charset="0"/>
                <a:cs typeface="Times New Roman" panose="02020603050405020304" pitchFamily="18" charset="0"/>
              </a:rPr>
              <a:t>维持前后景的一致性</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Inversion : </a:t>
            </a:r>
            <a:r>
              <a:rPr lang="zh-CN" altLang="en-US" sz="2400" dirty="0">
                <a:latin typeface="Times New Roman" panose="02020603050405020304" pitchFamily="18" charset="0"/>
                <a:cs typeface="Times New Roman" panose="02020603050405020304" pitchFamily="18" charset="0"/>
              </a:rPr>
              <a:t>维持输入视频的动作</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Finetuning :</a:t>
            </a:r>
            <a:r>
              <a:rPr lang="zh-CN" altLang="en-US" sz="2400" dirty="0">
                <a:latin typeface="Times New Roman" panose="02020603050405020304" pitchFamily="18" charset="0"/>
                <a:cs typeface="Times New Roman" panose="02020603050405020304" pitchFamily="18" charset="0"/>
              </a:rPr>
              <a:t>优化运动的流畅程度</a:t>
            </a:r>
          </a:p>
        </p:txBody>
      </p:sp>
    </p:spTree>
    <p:extLst>
      <p:ext uri="{BB962C8B-B14F-4D97-AF65-F5344CB8AC3E}">
        <p14:creationId xmlns:p14="http://schemas.microsoft.com/office/powerpoint/2010/main" val="338944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21C99F8-C92F-59B5-B780-4F266806A43E}"/>
              </a:ext>
            </a:extLst>
          </p:cNvPr>
          <p:cNvPicPr>
            <a:picLocks noChangeAspect="1"/>
          </p:cNvPicPr>
          <p:nvPr/>
        </p:nvPicPr>
        <p:blipFill rotWithShape="1">
          <a:blip r:embed="rId2"/>
          <a:srcRect b="50813"/>
          <a:stretch/>
        </p:blipFill>
        <p:spPr>
          <a:xfrm>
            <a:off x="434608" y="1021644"/>
            <a:ext cx="8392164" cy="1648760"/>
          </a:xfrm>
          <a:prstGeom prst="rect">
            <a:avLst/>
          </a:prstGeom>
        </p:spPr>
      </p:pic>
      <p:pic>
        <p:nvPicPr>
          <p:cNvPr id="4" name="图片 3">
            <a:extLst>
              <a:ext uri="{FF2B5EF4-FFF2-40B4-BE49-F238E27FC236}">
                <a16:creationId xmlns:a16="http://schemas.microsoft.com/office/drawing/2014/main" id="{2E24D905-2C91-90CC-D073-4A86B3372BDD}"/>
              </a:ext>
            </a:extLst>
          </p:cNvPr>
          <p:cNvPicPr>
            <a:picLocks noChangeAspect="1"/>
          </p:cNvPicPr>
          <p:nvPr/>
        </p:nvPicPr>
        <p:blipFill>
          <a:blip r:embed="rId3"/>
          <a:stretch>
            <a:fillRect/>
          </a:stretch>
        </p:blipFill>
        <p:spPr>
          <a:xfrm>
            <a:off x="468297" y="3089026"/>
            <a:ext cx="1699870" cy="339974"/>
          </a:xfrm>
          <a:prstGeom prst="rect">
            <a:avLst/>
          </a:prstGeom>
        </p:spPr>
      </p:pic>
      <p:pic>
        <p:nvPicPr>
          <p:cNvPr id="5" name="图片 4">
            <a:extLst>
              <a:ext uri="{FF2B5EF4-FFF2-40B4-BE49-F238E27FC236}">
                <a16:creationId xmlns:a16="http://schemas.microsoft.com/office/drawing/2014/main" id="{99FF1C88-C555-E399-7F0E-67005D7E0E58}"/>
              </a:ext>
            </a:extLst>
          </p:cNvPr>
          <p:cNvPicPr>
            <a:picLocks noChangeAspect="1"/>
          </p:cNvPicPr>
          <p:nvPr/>
        </p:nvPicPr>
        <p:blipFill>
          <a:blip r:embed="rId4"/>
          <a:stretch>
            <a:fillRect/>
          </a:stretch>
        </p:blipFill>
        <p:spPr>
          <a:xfrm>
            <a:off x="468296" y="4400953"/>
            <a:ext cx="1771821" cy="323279"/>
          </a:xfrm>
          <a:prstGeom prst="rect">
            <a:avLst/>
          </a:prstGeom>
        </p:spPr>
      </p:pic>
      <p:pic>
        <p:nvPicPr>
          <p:cNvPr id="6" name="图片 5">
            <a:extLst>
              <a:ext uri="{FF2B5EF4-FFF2-40B4-BE49-F238E27FC236}">
                <a16:creationId xmlns:a16="http://schemas.microsoft.com/office/drawing/2014/main" id="{D0548098-A68E-146F-D64E-34DAB1081F5F}"/>
              </a:ext>
            </a:extLst>
          </p:cNvPr>
          <p:cNvPicPr>
            <a:picLocks noChangeAspect="1"/>
          </p:cNvPicPr>
          <p:nvPr/>
        </p:nvPicPr>
        <p:blipFill>
          <a:blip r:embed="rId5"/>
          <a:stretch>
            <a:fillRect/>
          </a:stretch>
        </p:blipFill>
        <p:spPr>
          <a:xfrm>
            <a:off x="434608" y="3725454"/>
            <a:ext cx="1828537" cy="324122"/>
          </a:xfrm>
          <a:prstGeom prst="rect">
            <a:avLst/>
          </a:prstGeom>
        </p:spPr>
      </p:pic>
      <p:pic>
        <p:nvPicPr>
          <p:cNvPr id="7" name="图片 6">
            <a:extLst>
              <a:ext uri="{FF2B5EF4-FFF2-40B4-BE49-F238E27FC236}">
                <a16:creationId xmlns:a16="http://schemas.microsoft.com/office/drawing/2014/main" id="{514D24D4-AF28-D565-BEC6-D954BFD71568}"/>
              </a:ext>
            </a:extLst>
          </p:cNvPr>
          <p:cNvPicPr>
            <a:picLocks noChangeAspect="1"/>
          </p:cNvPicPr>
          <p:nvPr/>
        </p:nvPicPr>
        <p:blipFill>
          <a:blip r:embed="rId6"/>
          <a:stretch>
            <a:fillRect/>
          </a:stretch>
        </p:blipFill>
        <p:spPr>
          <a:xfrm>
            <a:off x="362375" y="4922548"/>
            <a:ext cx="2216708" cy="622426"/>
          </a:xfrm>
          <a:prstGeom prst="rect">
            <a:avLst/>
          </a:prstGeom>
        </p:spPr>
      </p:pic>
      <p:pic>
        <p:nvPicPr>
          <p:cNvPr id="8" name="图片 7">
            <a:extLst>
              <a:ext uri="{FF2B5EF4-FFF2-40B4-BE49-F238E27FC236}">
                <a16:creationId xmlns:a16="http://schemas.microsoft.com/office/drawing/2014/main" id="{07FC3882-C7A5-35DF-4485-6AEB61128588}"/>
              </a:ext>
            </a:extLst>
          </p:cNvPr>
          <p:cNvPicPr>
            <a:picLocks noChangeAspect="1"/>
          </p:cNvPicPr>
          <p:nvPr/>
        </p:nvPicPr>
        <p:blipFill>
          <a:blip r:embed="rId7"/>
          <a:stretch>
            <a:fillRect/>
          </a:stretch>
        </p:blipFill>
        <p:spPr>
          <a:xfrm>
            <a:off x="529297" y="5636195"/>
            <a:ext cx="1685097" cy="437477"/>
          </a:xfrm>
          <a:prstGeom prst="rect">
            <a:avLst/>
          </a:prstGeom>
        </p:spPr>
      </p:pic>
      <p:pic>
        <p:nvPicPr>
          <p:cNvPr id="9" name="图片 8">
            <a:extLst>
              <a:ext uri="{FF2B5EF4-FFF2-40B4-BE49-F238E27FC236}">
                <a16:creationId xmlns:a16="http://schemas.microsoft.com/office/drawing/2014/main" id="{FB06A9CC-4E5B-F1B2-B759-BD0515AF9403}"/>
              </a:ext>
            </a:extLst>
          </p:cNvPr>
          <p:cNvPicPr>
            <a:picLocks noChangeAspect="1"/>
          </p:cNvPicPr>
          <p:nvPr/>
        </p:nvPicPr>
        <p:blipFill>
          <a:blip r:embed="rId8"/>
          <a:stretch>
            <a:fillRect/>
          </a:stretch>
        </p:blipFill>
        <p:spPr>
          <a:xfrm>
            <a:off x="2850380" y="2931298"/>
            <a:ext cx="7481397" cy="3831444"/>
          </a:xfrm>
          <a:prstGeom prst="rect">
            <a:avLst/>
          </a:prstGeom>
        </p:spPr>
      </p:pic>
      <p:pic>
        <p:nvPicPr>
          <p:cNvPr id="10" name="图片 9">
            <a:extLst>
              <a:ext uri="{FF2B5EF4-FFF2-40B4-BE49-F238E27FC236}">
                <a16:creationId xmlns:a16="http://schemas.microsoft.com/office/drawing/2014/main" id="{EDD0B181-8CB9-F97F-5AD8-1ED13B6106BA}"/>
              </a:ext>
            </a:extLst>
          </p:cNvPr>
          <p:cNvPicPr>
            <a:picLocks noChangeAspect="1"/>
          </p:cNvPicPr>
          <p:nvPr/>
        </p:nvPicPr>
        <p:blipFill rotWithShape="1">
          <a:blip r:embed="rId9"/>
          <a:srcRect l="44965" t="6659" r="41660" b="49849"/>
          <a:stretch/>
        </p:blipFill>
        <p:spPr>
          <a:xfrm>
            <a:off x="10331777" y="742219"/>
            <a:ext cx="1402672" cy="1648760"/>
          </a:xfrm>
          <a:prstGeom prst="rect">
            <a:avLst/>
          </a:prstGeom>
        </p:spPr>
      </p:pic>
      <p:pic>
        <p:nvPicPr>
          <p:cNvPr id="11" name="图片 10">
            <a:extLst>
              <a:ext uri="{FF2B5EF4-FFF2-40B4-BE49-F238E27FC236}">
                <a16:creationId xmlns:a16="http://schemas.microsoft.com/office/drawing/2014/main" id="{D6799C19-BF62-D6B9-F780-B668B2CE4B98}"/>
              </a:ext>
            </a:extLst>
          </p:cNvPr>
          <p:cNvPicPr>
            <a:picLocks noChangeAspect="1"/>
          </p:cNvPicPr>
          <p:nvPr/>
        </p:nvPicPr>
        <p:blipFill rotWithShape="1">
          <a:blip r:embed="rId9"/>
          <a:srcRect l="3568" t="6225" r="83056" b="50283"/>
          <a:stretch/>
        </p:blipFill>
        <p:spPr>
          <a:xfrm>
            <a:off x="8691238" y="724789"/>
            <a:ext cx="1402673" cy="1648760"/>
          </a:xfrm>
          <a:prstGeom prst="rect">
            <a:avLst/>
          </a:prstGeom>
        </p:spPr>
      </p:pic>
    </p:spTree>
    <p:extLst>
      <p:ext uri="{BB962C8B-B14F-4D97-AF65-F5344CB8AC3E}">
        <p14:creationId xmlns:p14="http://schemas.microsoft.com/office/powerpoint/2010/main" val="2398883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366B26-7314-CDC8-FF0A-65C4D2040A0E}"/>
              </a:ext>
            </a:extLst>
          </p:cNvPr>
          <p:cNvPicPr>
            <a:picLocks noChangeAspect="1"/>
          </p:cNvPicPr>
          <p:nvPr/>
        </p:nvPicPr>
        <p:blipFill>
          <a:blip r:embed="rId2"/>
          <a:stretch>
            <a:fillRect/>
          </a:stretch>
        </p:blipFill>
        <p:spPr>
          <a:xfrm>
            <a:off x="899756" y="727895"/>
            <a:ext cx="10182225" cy="2257425"/>
          </a:xfrm>
          <a:prstGeom prst="rect">
            <a:avLst/>
          </a:prstGeom>
        </p:spPr>
      </p:pic>
      <p:pic>
        <p:nvPicPr>
          <p:cNvPr id="5" name="图片 4">
            <a:extLst>
              <a:ext uri="{FF2B5EF4-FFF2-40B4-BE49-F238E27FC236}">
                <a16:creationId xmlns:a16="http://schemas.microsoft.com/office/drawing/2014/main" id="{704B2227-B423-4BBD-0EEC-A86851DAF714}"/>
              </a:ext>
            </a:extLst>
          </p:cNvPr>
          <p:cNvPicPr>
            <a:picLocks noChangeAspect="1"/>
          </p:cNvPicPr>
          <p:nvPr/>
        </p:nvPicPr>
        <p:blipFill>
          <a:blip r:embed="rId3"/>
          <a:stretch>
            <a:fillRect/>
          </a:stretch>
        </p:blipFill>
        <p:spPr>
          <a:xfrm>
            <a:off x="3034611" y="3199359"/>
            <a:ext cx="3827599" cy="695927"/>
          </a:xfrm>
          <a:prstGeom prst="rect">
            <a:avLst/>
          </a:prstGeom>
        </p:spPr>
      </p:pic>
      <p:pic>
        <p:nvPicPr>
          <p:cNvPr id="7" name="图片 6">
            <a:extLst>
              <a:ext uri="{FF2B5EF4-FFF2-40B4-BE49-F238E27FC236}">
                <a16:creationId xmlns:a16="http://schemas.microsoft.com/office/drawing/2014/main" id="{03700C46-DB3A-EF42-0A9B-53415C25293B}"/>
              </a:ext>
            </a:extLst>
          </p:cNvPr>
          <p:cNvPicPr>
            <a:picLocks noChangeAspect="1"/>
          </p:cNvPicPr>
          <p:nvPr/>
        </p:nvPicPr>
        <p:blipFill>
          <a:blip r:embed="rId4"/>
          <a:stretch>
            <a:fillRect/>
          </a:stretch>
        </p:blipFill>
        <p:spPr>
          <a:xfrm>
            <a:off x="2958213" y="4081010"/>
            <a:ext cx="5270785" cy="623341"/>
          </a:xfrm>
          <a:prstGeom prst="rect">
            <a:avLst/>
          </a:prstGeom>
        </p:spPr>
      </p:pic>
      <p:pic>
        <p:nvPicPr>
          <p:cNvPr id="9" name="图片 8">
            <a:extLst>
              <a:ext uri="{FF2B5EF4-FFF2-40B4-BE49-F238E27FC236}">
                <a16:creationId xmlns:a16="http://schemas.microsoft.com/office/drawing/2014/main" id="{64AA498A-D101-F7F5-D19D-C4AC995CEFC1}"/>
              </a:ext>
            </a:extLst>
          </p:cNvPr>
          <p:cNvPicPr>
            <a:picLocks noChangeAspect="1"/>
          </p:cNvPicPr>
          <p:nvPr/>
        </p:nvPicPr>
        <p:blipFill rotWithShape="1">
          <a:blip r:embed="rId5"/>
          <a:srcRect t="5380"/>
          <a:stretch/>
        </p:blipFill>
        <p:spPr>
          <a:xfrm>
            <a:off x="3034611" y="5040293"/>
            <a:ext cx="4914650" cy="633061"/>
          </a:xfrm>
          <a:prstGeom prst="rect">
            <a:avLst/>
          </a:prstGeom>
        </p:spPr>
      </p:pic>
      <p:sp>
        <p:nvSpPr>
          <p:cNvPr id="10" name="文本框 9">
            <a:extLst>
              <a:ext uri="{FF2B5EF4-FFF2-40B4-BE49-F238E27FC236}">
                <a16:creationId xmlns:a16="http://schemas.microsoft.com/office/drawing/2014/main" id="{4F4FE327-0DA0-04F3-EBA7-3A70070802DC}"/>
              </a:ext>
            </a:extLst>
          </p:cNvPr>
          <p:cNvSpPr txBox="1"/>
          <p:nvPr/>
        </p:nvSpPr>
        <p:spPr>
          <a:xfrm>
            <a:off x="768641" y="3243407"/>
            <a:ext cx="138243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Word Swap</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CF15D90-FC87-B4B7-5745-1460DC7F6801}"/>
              </a:ext>
            </a:extLst>
          </p:cNvPr>
          <p:cNvSpPr txBox="1"/>
          <p:nvPr/>
        </p:nvSpPr>
        <p:spPr>
          <a:xfrm>
            <a:off x="361639" y="4081010"/>
            <a:ext cx="219643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Prompt Refinement</a:t>
            </a:r>
            <a:endParaRPr lang="zh-CN" altLang="en-US" sz="2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E4D93A1-C2E5-F249-852F-AAA4343C5130}"/>
              </a:ext>
            </a:extLst>
          </p:cNvPr>
          <p:cNvSpPr txBox="1"/>
          <p:nvPr/>
        </p:nvSpPr>
        <p:spPr>
          <a:xfrm>
            <a:off x="154851" y="5040293"/>
            <a:ext cx="261001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Attention Re-weighting</a:t>
            </a:r>
            <a:endParaRPr lang="zh-CN" altLang="en-US"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0161ED6-57CD-0B7E-3A1E-769A7942A469}"/>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5205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702</Words>
  <Application>Microsoft Office PowerPoint</Application>
  <PresentationFormat>宽屏</PresentationFormat>
  <Paragraphs>128</Paragraphs>
  <Slides>47</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等线</vt:lpstr>
      <vt:lpstr>等线 Light</vt:lpstr>
      <vt:lpstr>微软雅黑</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Frederick Xu</dc:creator>
  <cp:lastModifiedBy>Frederick Xu</cp:lastModifiedBy>
  <cp:revision>25</cp:revision>
  <dcterms:created xsi:type="dcterms:W3CDTF">2023-08-20T12:10:03Z</dcterms:created>
  <dcterms:modified xsi:type="dcterms:W3CDTF">2023-09-04T12:45:30Z</dcterms:modified>
</cp:coreProperties>
</file>